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4"/>
  </p:sldMasterIdLst>
  <p:notesMasterIdLst>
    <p:notesMasterId r:id="rId23"/>
  </p:notesMasterIdLst>
  <p:handoutMasterIdLst>
    <p:handoutMasterId r:id="rId24"/>
  </p:handoutMasterIdLst>
  <p:sldIdLst>
    <p:sldId id="261" r:id="rId5"/>
    <p:sldId id="337" r:id="rId6"/>
    <p:sldId id="368" r:id="rId7"/>
    <p:sldId id="316" r:id="rId8"/>
    <p:sldId id="385" r:id="rId9"/>
    <p:sldId id="388" r:id="rId10"/>
    <p:sldId id="370" r:id="rId11"/>
    <p:sldId id="371" r:id="rId12"/>
    <p:sldId id="372" r:id="rId13"/>
    <p:sldId id="373" r:id="rId14"/>
    <p:sldId id="374" r:id="rId15"/>
    <p:sldId id="375" r:id="rId16"/>
    <p:sldId id="376" r:id="rId17"/>
    <p:sldId id="377" r:id="rId18"/>
    <p:sldId id="386" r:id="rId19"/>
    <p:sldId id="387" r:id="rId20"/>
    <p:sldId id="380" r:id="rId21"/>
    <p:sldId id="381"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ver, Suzanne" initials="CS" lastIdx="6" clrIdx="0">
    <p:extLst>
      <p:ext uri="{19B8F6BF-5375-455C-9EA6-DF929625EA0E}">
        <p15:presenceInfo xmlns:p15="http://schemas.microsoft.com/office/powerpoint/2012/main" userId="S-1-5-21-3719150326-1940438702-1349943391-13022" providerId="AD"/>
      </p:ext>
    </p:extLst>
  </p:cmAuthor>
  <p:cmAuthor id="2" name="Katt, Noah" initials="KN" lastIdx="4" clrIdx="1">
    <p:extLst>
      <p:ext uri="{19B8F6BF-5375-455C-9EA6-DF929625EA0E}">
        <p15:presenceInfo xmlns:p15="http://schemas.microsoft.com/office/powerpoint/2012/main" userId="S-1-5-21-3719150326-1940438702-1349943391-506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80" autoAdjust="0"/>
  </p:normalViewPr>
  <p:slideViewPr>
    <p:cSldViewPr>
      <p:cViewPr varScale="1">
        <p:scale>
          <a:sx n="122" d="100"/>
          <a:sy n="122" d="100"/>
        </p:scale>
        <p:origin x="100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318" cy="464820"/>
          </a:xfrm>
          <a:prstGeom prst="rect">
            <a:avLst/>
          </a:prstGeom>
        </p:spPr>
        <p:txBody>
          <a:bodyPr vert="horz" lIns="91144" tIns="45573" rIns="91144" bIns="45573" rtlCol="0"/>
          <a:lstStyle>
            <a:lvl1pPr algn="l">
              <a:defRPr sz="1200"/>
            </a:lvl1pPr>
          </a:lstStyle>
          <a:p>
            <a:pPr>
              <a:defRPr/>
            </a:pPr>
            <a:endParaRPr lang="en-US" dirty="0"/>
          </a:p>
        </p:txBody>
      </p:sp>
      <p:sp>
        <p:nvSpPr>
          <p:cNvPr id="3" name="Date Placeholder 2"/>
          <p:cNvSpPr>
            <a:spLocks noGrp="1"/>
          </p:cNvSpPr>
          <p:nvPr>
            <p:ph type="dt" sz="quarter" idx="1"/>
          </p:nvPr>
        </p:nvSpPr>
        <p:spPr>
          <a:xfrm>
            <a:off x="3971519" y="0"/>
            <a:ext cx="3037318" cy="464820"/>
          </a:xfrm>
          <a:prstGeom prst="rect">
            <a:avLst/>
          </a:prstGeom>
        </p:spPr>
        <p:txBody>
          <a:bodyPr vert="horz" lIns="91144" tIns="45573" rIns="91144" bIns="45573" rtlCol="0"/>
          <a:lstStyle>
            <a:lvl1pPr algn="r">
              <a:defRPr sz="1200"/>
            </a:lvl1pPr>
          </a:lstStyle>
          <a:p>
            <a:pPr>
              <a:defRPr/>
            </a:pPr>
            <a:fld id="{36AA6EB1-6FD8-4EAA-B96B-C6A32E8E1079}" type="datetimeFigureOut">
              <a:rPr lang="en-US"/>
              <a:pPr>
                <a:defRPr/>
              </a:pPr>
              <a:t>5/13/2025</a:t>
            </a:fld>
            <a:endParaRPr lang="en-US" dirty="0"/>
          </a:p>
        </p:txBody>
      </p:sp>
      <p:sp>
        <p:nvSpPr>
          <p:cNvPr id="4" name="Footer Placeholder 3"/>
          <p:cNvSpPr>
            <a:spLocks noGrp="1"/>
          </p:cNvSpPr>
          <p:nvPr>
            <p:ph type="ftr" sz="quarter" idx="2"/>
          </p:nvPr>
        </p:nvSpPr>
        <p:spPr>
          <a:xfrm>
            <a:off x="2" y="8830010"/>
            <a:ext cx="3037318" cy="464820"/>
          </a:xfrm>
          <a:prstGeom prst="rect">
            <a:avLst/>
          </a:prstGeom>
        </p:spPr>
        <p:txBody>
          <a:bodyPr vert="horz" lIns="91144" tIns="45573" rIns="91144" bIns="45573"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1519" y="8830010"/>
            <a:ext cx="3037318" cy="464820"/>
          </a:xfrm>
          <a:prstGeom prst="rect">
            <a:avLst/>
          </a:prstGeom>
        </p:spPr>
        <p:txBody>
          <a:bodyPr vert="horz" lIns="91144" tIns="45573" rIns="91144" bIns="45573" rtlCol="0" anchor="b"/>
          <a:lstStyle>
            <a:lvl1pPr algn="r">
              <a:defRPr sz="1200"/>
            </a:lvl1pPr>
          </a:lstStyle>
          <a:p>
            <a:pPr>
              <a:defRPr/>
            </a:pPr>
            <a:fld id="{F92E5E0D-6910-4E5B-9292-10FC6B6E8910}" type="slidenum">
              <a:rPr lang="en-US"/>
              <a:pPr>
                <a:defRPr/>
              </a:pPr>
              <a:t>‹#›</a:t>
            </a:fld>
            <a:endParaRPr lang="en-US" dirty="0"/>
          </a:p>
        </p:txBody>
      </p:sp>
    </p:spTree>
    <p:extLst>
      <p:ext uri="{BB962C8B-B14F-4D97-AF65-F5344CB8AC3E}">
        <p14:creationId xmlns:p14="http://schemas.microsoft.com/office/powerpoint/2010/main" val="2897737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318" cy="464820"/>
          </a:xfrm>
          <a:prstGeom prst="rect">
            <a:avLst/>
          </a:prstGeom>
        </p:spPr>
        <p:txBody>
          <a:bodyPr vert="horz" lIns="91144" tIns="45573" rIns="91144" bIns="45573"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1519" y="0"/>
            <a:ext cx="3037318" cy="464820"/>
          </a:xfrm>
          <a:prstGeom prst="rect">
            <a:avLst/>
          </a:prstGeom>
        </p:spPr>
        <p:txBody>
          <a:bodyPr vert="horz" lIns="91144" tIns="45573" rIns="91144" bIns="45573" rtlCol="0"/>
          <a:lstStyle>
            <a:lvl1pPr algn="r" fontAlgn="auto">
              <a:spcBef>
                <a:spcPts val="0"/>
              </a:spcBef>
              <a:spcAft>
                <a:spcPts val="0"/>
              </a:spcAft>
              <a:defRPr sz="1200">
                <a:latin typeface="+mn-lt"/>
              </a:defRPr>
            </a:lvl1pPr>
          </a:lstStyle>
          <a:p>
            <a:pPr>
              <a:defRPr/>
            </a:pPr>
            <a:fld id="{93FB8A14-3B23-4E0B-968D-0810D97DFB62}" type="datetimeFigureOut">
              <a:rPr lang="en-US"/>
              <a:pPr>
                <a:defRPr/>
              </a:pPr>
              <a:t>5/13/2025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144" tIns="45573" rIns="91144" bIns="45573"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144" tIns="45573" rIns="91144" bIns="4557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830010"/>
            <a:ext cx="3037318" cy="464820"/>
          </a:xfrm>
          <a:prstGeom prst="rect">
            <a:avLst/>
          </a:prstGeom>
        </p:spPr>
        <p:txBody>
          <a:bodyPr vert="horz" lIns="91144" tIns="45573" rIns="91144" bIns="45573"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1519" y="8830010"/>
            <a:ext cx="3037318" cy="464820"/>
          </a:xfrm>
          <a:prstGeom prst="rect">
            <a:avLst/>
          </a:prstGeom>
        </p:spPr>
        <p:txBody>
          <a:bodyPr vert="horz" lIns="91144" tIns="45573" rIns="91144" bIns="45573" rtlCol="0" anchor="b"/>
          <a:lstStyle>
            <a:lvl1pPr algn="r" fontAlgn="auto">
              <a:spcBef>
                <a:spcPts val="0"/>
              </a:spcBef>
              <a:spcAft>
                <a:spcPts val="0"/>
              </a:spcAft>
              <a:defRPr sz="1200">
                <a:latin typeface="+mn-lt"/>
              </a:defRPr>
            </a:lvl1pPr>
          </a:lstStyle>
          <a:p>
            <a:pPr>
              <a:defRPr/>
            </a:pPr>
            <a:fld id="{B01A97A5-33FC-483D-8D62-8D13C0E4E648}" type="slidenum">
              <a:rPr lang="en-US"/>
              <a:pPr>
                <a:defRPr/>
              </a:pPr>
              <a:t>‹#›</a:t>
            </a:fld>
            <a:endParaRPr lang="en-US" dirty="0"/>
          </a:p>
        </p:txBody>
      </p:sp>
    </p:spTree>
    <p:extLst>
      <p:ext uri="{BB962C8B-B14F-4D97-AF65-F5344CB8AC3E}">
        <p14:creationId xmlns:p14="http://schemas.microsoft.com/office/powerpoint/2010/main" val="41400550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1A97A5-33FC-483D-8D62-8D13C0E4E648}" type="slidenum">
              <a:rPr lang="en-US" smtClean="0"/>
              <a:pPr>
                <a:defRPr/>
              </a:pPr>
              <a:t>4</a:t>
            </a:fld>
            <a:endParaRPr lang="en-US" dirty="0"/>
          </a:p>
        </p:txBody>
      </p:sp>
    </p:spTree>
    <p:extLst>
      <p:ext uri="{BB962C8B-B14F-4D97-AF65-F5344CB8AC3E}">
        <p14:creationId xmlns:p14="http://schemas.microsoft.com/office/powerpoint/2010/main" val="3280540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1A97A5-33FC-483D-8D62-8D13C0E4E648}" type="slidenum">
              <a:rPr lang="en-US" smtClean="0"/>
              <a:pPr>
                <a:defRPr/>
              </a:pPr>
              <a:t>5</a:t>
            </a:fld>
            <a:endParaRPr lang="en-US" dirty="0"/>
          </a:p>
        </p:txBody>
      </p:sp>
    </p:spTree>
    <p:extLst>
      <p:ext uri="{BB962C8B-B14F-4D97-AF65-F5344CB8AC3E}">
        <p14:creationId xmlns:p14="http://schemas.microsoft.com/office/powerpoint/2010/main" val="2113601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1A97A5-33FC-483D-8D62-8D13C0E4E648}" type="slidenum">
              <a:rPr lang="en-US" smtClean="0"/>
              <a:pPr>
                <a:defRPr/>
              </a:pPr>
              <a:t>9</a:t>
            </a:fld>
            <a:endParaRPr lang="en-US" dirty="0"/>
          </a:p>
        </p:txBody>
      </p:sp>
    </p:spTree>
    <p:extLst>
      <p:ext uri="{BB962C8B-B14F-4D97-AF65-F5344CB8AC3E}">
        <p14:creationId xmlns:p14="http://schemas.microsoft.com/office/powerpoint/2010/main" val="1314392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01A97A5-33FC-483D-8D62-8D13C0E4E648}" type="slidenum">
              <a:rPr lang="en-US" smtClean="0"/>
              <a:pPr>
                <a:defRPr/>
              </a:pPr>
              <a:t>18</a:t>
            </a:fld>
            <a:endParaRPr lang="en-US" dirty="0"/>
          </a:p>
        </p:txBody>
      </p:sp>
    </p:spTree>
    <p:extLst>
      <p:ext uri="{BB962C8B-B14F-4D97-AF65-F5344CB8AC3E}">
        <p14:creationId xmlns:p14="http://schemas.microsoft.com/office/powerpoint/2010/main" val="443289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07750F74-EF9B-45AA-8C47-5223A9A04BBA}" type="datetime1">
              <a:rPr lang="en-US" smtClean="0"/>
              <a:pPr>
                <a:defRPr/>
              </a:pPr>
              <a:t>5/13/2025</a:t>
            </a:fld>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FAB5989E-3ED5-48C8-B3AF-B2626F5F606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C506C393-A711-4BC0-A1CC-DA93093C3B1D}" type="datetime1">
              <a:rPr lang="en-US" smtClean="0"/>
              <a:pPr>
                <a:defRPr/>
              </a:pPr>
              <a:t>5/13/2025</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365569C9-7E3B-4B68-BC3E-4FBCC29A6A7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1D163D53-3F54-4D07-A812-EB40022D8B62}" type="datetime1">
              <a:rPr lang="en-US" smtClean="0"/>
              <a:pPr>
                <a:defRPr/>
              </a:pPr>
              <a:t>5/13/2025</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D0F45193-54A9-4E26-98F0-3C06025A757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2F2E2AF0-473D-4FE1-9D97-2F9ED0E9E888}" type="datetime1">
              <a:rPr lang="en-US" smtClean="0"/>
              <a:pPr>
                <a:defRPr/>
              </a:pPr>
              <a:t>5/13/2025</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8B4753FA-B5C0-4E5A-A218-A2FADBD29F5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695FD979-D6BD-461A-A7A3-BA20E81DBBC8}" type="datetime1">
              <a:rPr lang="en-US" smtClean="0"/>
              <a:pPr>
                <a:defRPr/>
              </a:pPr>
              <a:t>5/13/2025</a:t>
            </a:fld>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C4EF47CD-D1EA-4BEF-8813-92A240AF083D}"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fld id="{61C876E0-9FEB-40A4-A168-CEA56F3DB386}" type="datetime1">
              <a:rPr lang="en-US" smtClean="0"/>
              <a:pPr>
                <a:defRPr/>
              </a:pPr>
              <a:t>5/13/2025</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855F9C7A-E039-4DDD-A277-7A6B3198B68B}"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E5370295-59E9-4A73-B2C7-0EA61D5C3656}" type="datetime1">
              <a:rPr lang="en-US" smtClean="0"/>
              <a:pPr>
                <a:defRPr/>
              </a:pPr>
              <a:t>5/13/2025</a:t>
            </a:fld>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315B83E5-A516-47FF-AAED-1512E52610C3}"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fld id="{3DD436C5-A938-4968-BD09-D6830AD7BD10}" type="datetime1">
              <a:rPr lang="en-US" smtClean="0"/>
              <a:pPr>
                <a:defRPr/>
              </a:pPr>
              <a:t>5/13/2025</a:t>
            </a:fld>
            <a:endParaRPr lang="en-US" dirty="0"/>
          </a:p>
        </p:txBody>
      </p:sp>
      <p:sp>
        <p:nvSpPr>
          <p:cNvPr id="4" name="Footer Placeholder 3"/>
          <p:cNvSpPr>
            <a:spLocks noGrp="1"/>
          </p:cNvSpPr>
          <p:nvPr>
            <p:ph type="ftr" sz="quarter" idx="11"/>
          </p:nvPr>
        </p:nvSpPr>
        <p:spPr/>
        <p:txBody>
          <a:bodyPr/>
          <a:lstStyle>
            <a:lvl1pPr>
              <a:defRPr/>
            </a:lvl1pPr>
            <a:extLst/>
          </a:lstStyle>
          <a:p>
            <a:pPr>
              <a:defRPr/>
            </a:pP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B6380678-BFCC-4254-A986-97F5A60F74CA}"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D29B6906-81BC-46D2-A781-789AE3B12646}" type="datetime1">
              <a:rPr lang="en-US" smtClean="0"/>
              <a:pPr>
                <a:defRPr/>
              </a:pPr>
              <a:t>5/13/2025</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7C2689E6-C0AA-4EF7-A5BB-8621B8B837D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23B84A8B-39EC-4AB6-98BF-2AEBBC23F0B1}" type="datetime1">
              <a:rPr lang="en-US" smtClean="0"/>
              <a:pPr>
                <a:defRPr/>
              </a:pPr>
              <a:t>5/13/2025</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6D3A6D1E-8794-4E4A-8B85-F74CBBA8C288}"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a:t>Click icon to add picture</a:t>
            </a: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C910E3AF-FEEA-46A5-81A1-026384900582}" type="datetime1">
              <a:rPr lang="en-US" smtClean="0"/>
              <a:pPr>
                <a:defRPr/>
              </a:pPr>
              <a:t>5/13/2025</a:t>
            </a:fld>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60C670D1-B6C8-40CF-AE24-B324BED5B0CC}"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DC089729-CAB1-46FD-B5BB-262EA37BA48F}" type="datetime1">
              <a:rPr lang="en-US" smtClean="0"/>
              <a:pPr>
                <a:defRPr/>
              </a:pPr>
              <a:t>5/13/2025</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4F41E039-B707-4B2B-BA2B-124FF8DC59C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93" r:id="rId1"/>
    <p:sldLayoutId id="2147484189" r:id="rId2"/>
    <p:sldLayoutId id="2147484194" r:id="rId3"/>
    <p:sldLayoutId id="2147484195" r:id="rId4"/>
    <p:sldLayoutId id="2147484196" r:id="rId5"/>
    <p:sldLayoutId id="2147484197" r:id="rId6"/>
    <p:sldLayoutId id="2147484190" r:id="rId7"/>
    <p:sldLayoutId id="2147484198" r:id="rId8"/>
    <p:sldLayoutId id="2147484199" r:id="rId9"/>
    <p:sldLayoutId id="2147484191" r:id="rId10"/>
    <p:sldLayoutId id="2147484192" r:id="rId11"/>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richard.mcallister@srpmic-nsn.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mailto:adam.decook@srpmic-nsn.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cstate="print"/>
          <a:srcRect/>
          <a:stretch>
            <a:fillRect/>
          </a:stretch>
        </p:blipFill>
        <p:spPr bwMode="auto">
          <a:xfrm>
            <a:off x="152400" y="5335588"/>
            <a:ext cx="1295400" cy="1292225"/>
          </a:xfrm>
          <a:prstGeom prst="rect">
            <a:avLst/>
          </a:prstGeom>
          <a:noFill/>
          <a:ln w="9525">
            <a:noFill/>
            <a:miter lim="800000"/>
            <a:headEnd/>
            <a:tailEnd/>
          </a:ln>
        </p:spPr>
      </p:pic>
      <p:sp>
        <p:nvSpPr>
          <p:cNvPr id="7" name="Title 3"/>
          <p:cNvSpPr>
            <a:spLocks noGrp="1"/>
          </p:cNvSpPr>
          <p:nvPr>
            <p:ph type="ctrTitle"/>
          </p:nvPr>
        </p:nvSpPr>
        <p:spPr>
          <a:xfrm>
            <a:off x="685800" y="838200"/>
            <a:ext cx="7772400" cy="2362200"/>
          </a:xfrm>
        </p:spPr>
        <p:txBody>
          <a:bodyPr>
            <a:normAutofit fontScale="90000"/>
          </a:bodyPr>
          <a:lstStyle/>
          <a:p>
            <a:pPr algn="ctr" eaLnBrk="1" fontAlgn="auto" hangingPunct="1">
              <a:spcAft>
                <a:spcPts val="0"/>
              </a:spcAft>
              <a:defRPr/>
            </a:pPr>
            <a:r>
              <a:rPr lang="en-US" sz="2400" dirty="0">
                <a:solidFill>
                  <a:schemeClr val="tx1"/>
                </a:solidFill>
              </a:rPr>
              <a:t>SRPMIC Community Development Department</a:t>
            </a:r>
            <a:br>
              <a:rPr lang="en-US" sz="2400" dirty="0">
                <a:solidFill>
                  <a:schemeClr val="tx1"/>
                </a:solidFill>
              </a:rPr>
            </a:br>
            <a:r>
              <a:rPr lang="en-US" sz="2400" dirty="0">
                <a:solidFill>
                  <a:schemeClr val="tx1"/>
                </a:solidFill>
              </a:rPr>
              <a:t>Planning Services Division</a:t>
            </a:r>
            <a:br>
              <a:rPr lang="en-US" sz="2400" dirty="0">
                <a:solidFill>
                  <a:schemeClr val="tx1"/>
                </a:solidFill>
              </a:rPr>
            </a:br>
            <a:br>
              <a:rPr lang="en-US" sz="2400" dirty="0">
                <a:solidFill>
                  <a:schemeClr val="tx1"/>
                </a:solidFill>
              </a:rPr>
            </a:br>
            <a:r>
              <a:rPr lang="en-US" sz="1600" i="1" dirty="0">
                <a:solidFill>
                  <a:schemeClr val="tx1"/>
                </a:solidFill>
              </a:rPr>
              <a:t>presents to the </a:t>
            </a:r>
            <a:br>
              <a:rPr lang="en-US" sz="2400" i="1" dirty="0">
                <a:solidFill>
                  <a:schemeClr val="tx1"/>
                </a:solidFill>
              </a:rPr>
            </a:br>
            <a:br>
              <a:rPr lang="en-US" sz="2400" i="1" dirty="0">
                <a:solidFill>
                  <a:schemeClr val="tx1"/>
                </a:solidFill>
              </a:rPr>
            </a:br>
            <a:r>
              <a:rPr lang="en-US" sz="2400" dirty="0">
                <a:solidFill>
                  <a:schemeClr val="tx1"/>
                </a:solidFill>
              </a:rPr>
              <a:t>Land Management Board</a:t>
            </a:r>
            <a:br>
              <a:rPr lang="en-US" sz="2400" dirty="0"/>
            </a:br>
            <a:endParaRPr lang="en-US" sz="2400" dirty="0">
              <a:solidFill>
                <a:srgbClr val="FF0000"/>
              </a:solidFill>
            </a:endParaRPr>
          </a:p>
        </p:txBody>
      </p:sp>
      <p:sp>
        <p:nvSpPr>
          <p:cNvPr id="8" name="Subtitle 4"/>
          <p:cNvSpPr>
            <a:spLocks noGrp="1"/>
          </p:cNvSpPr>
          <p:nvPr>
            <p:ph type="subTitle" idx="1"/>
          </p:nvPr>
        </p:nvSpPr>
        <p:spPr>
          <a:xfrm>
            <a:off x="800100" y="3048000"/>
            <a:ext cx="7772400" cy="1535113"/>
          </a:xfrm>
        </p:spPr>
        <p:txBody>
          <a:bodyPr/>
          <a:lstStyle/>
          <a:p>
            <a:pPr marR="0" algn="ctr" eaLnBrk="1" hangingPunct="1">
              <a:lnSpc>
                <a:spcPct val="90000"/>
              </a:lnSpc>
            </a:pPr>
            <a:r>
              <a:rPr lang="en-US" sz="2100" dirty="0"/>
              <a:t> </a:t>
            </a:r>
            <a:r>
              <a:rPr lang="en-US" sz="2100" dirty="0">
                <a:solidFill>
                  <a:schemeClr val="tx1"/>
                </a:solidFill>
              </a:rPr>
              <a:t>Use Variance Application </a:t>
            </a:r>
          </a:p>
          <a:p>
            <a:pPr marR="0" algn="ctr" eaLnBrk="1" hangingPunct="1">
              <a:lnSpc>
                <a:spcPct val="90000"/>
              </a:lnSpc>
            </a:pPr>
            <a:r>
              <a:rPr lang="en-US" sz="2100" dirty="0">
                <a:solidFill>
                  <a:schemeClr val="tx1"/>
                </a:solidFill>
              </a:rPr>
              <a:t>Case 25-UV-01</a:t>
            </a:r>
          </a:p>
          <a:p>
            <a:pPr marR="0" algn="ctr" eaLnBrk="1" hangingPunct="1">
              <a:lnSpc>
                <a:spcPct val="90000"/>
              </a:lnSpc>
            </a:pPr>
            <a:r>
              <a:rPr lang="en-US" sz="2100" dirty="0">
                <a:solidFill>
                  <a:schemeClr val="tx1"/>
                </a:solidFill>
              </a:rPr>
              <a:t>Rancho Solano Middle School – Use Variance</a:t>
            </a:r>
          </a:p>
          <a:p>
            <a:pPr marR="0" algn="ctr" eaLnBrk="1" hangingPunct="1">
              <a:lnSpc>
                <a:spcPct val="90000"/>
              </a:lnSpc>
            </a:pPr>
            <a:endParaRPr lang="en-US" sz="2100" dirty="0"/>
          </a:p>
          <a:p>
            <a:pPr marR="0" algn="ctr" eaLnBrk="1" hangingPunct="1">
              <a:lnSpc>
                <a:spcPct val="90000"/>
              </a:lnSpc>
            </a:pPr>
            <a:endParaRPr lang="en-US" sz="2100" dirty="0">
              <a:solidFill>
                <a:srgbClr val="FF0000"/>
              </a:solidFill>
            </a:endParaRPr>
          </a:p>
          <a:p>
            <a:pPr marR="0" algn="ctr" eaLnBrk="1" hangingPunct="1">
              <a:lnSpc>
                <a:spcPct val="90000"/>
              </a:lnSpc>
            </a:pPr>
            <a:endParaRPr lang="en-US" sz="2100" dirty="0">
              <a:solidFill>
                <a:srgbClr val="FF0000"/>
              </a:solidFill>
            </a:endParaRPr>
          </a:p>
          <a:p>
            <a:pPr marR="0" algn="ctr" eaLnBrk="1" hangingPunct="1">
              <a:lnSpc>
                <a:spcPct val="90000"/>
              </a:lnSpc>
            </a:pPr>
            <a:endParaRPr lang="en-US" sz="2100" dirty="0">
              <a:solidFill>
                <a:srgbClr val="FF0000"/>
              </a:solidFill>
            </a:endParaRPr>
          </a:p>
          <a:p>
            <a:pPr marR="0" algn="ctr" eaLnBrk="1" hangingPunct="1">
              <a:lnSpc>
                <a:spcPct val="90000"/>
              </a:lnSpc>
            </a:pPr>
            <a:endParaRPr lang="en-US" sz="2100" dirty="0">
              <a:solidFill>
                <a:srgbClr val="FF0000"/>
              </a:solidFill>
            </a:endParaRPr>
          </a:p>
          <a:p>
            <a:pPr marR="0" algn="ctr" eaLnBrk="1" hangingPunct="1">
              <a:lnSpc>
                <a:spcPct val="90000"/>
              </a:lnSpc>
            </a:pPr>
            <a:r>
              <a:rPr lang="en-US" sz="2100" dirty="0">
                <a:solidFill>
                  <a:schemeClr val="tx1"/>
                </a:solidFill>
              </a:rPr>
              <a:t>May 27, 2025</a:t>
            </a:r>
          </a:p>
          <a:p>
            <a:pPr marR="0" eaLnBrk="1" hangingPunct="1">
              <a:lnSpc>
                <a:spcPct val="90000"/>
              </a:lnSpc>
            </a:pPr>
            <a:r>
              <a:rPr lang="en-US" sz="2400" i="1" dirty="0">
                <a:solidFill>
                  <a:srgbClr val="FF0000"/>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lvl="0" indent="0">
              <a:buNone/>
            </a:pPr>
            <a:r>
              <a:rPr lang="en-US" sz="2200" dirty="0"/>
              <a:t>1.  The </a:t>
            </a:r>
            <a:r>
              <a:rPr lang="en-US" sz="2400" dirty="0"/>
              <a:t>characteristics of the proposed use, its scale, intensity, architecture, appearance and hours of operation are compatible with the uses existing or permitted in the surrounding area.</a:t>
            </a:r>
          </a:p>
          <a:p>
            <a:pPr marL="109537" indent="0">
              <a:buNone/>
            </a:pPr>
            <a:endParaRPr lang="en-US" sz="2200" dirty="0"/>
          </a:p>
          <a:p>
            <a:r>
              <a:rPr lang="en-US" sz="1800" dirty="0"/>
              <a:t>Located north of the existing Rancho Solano school.</a:t>
            </a:r>
          </a:p>
          <a:p>
            <a:r>
              <a:rPr lang="en-US" sz="1800" dirty="0"/>
              <a:t>Proposing to move into an existing building at 9165 East Del Camino Drive, which currently resembles an office building.  No exterior changes to the architecture of the building are proposed.</a:t>
            </a:r>
          </a:p>
          <a:p>
            <a:r>
              <a:rPr lang="en-US" sz="1800" dirty="0"/>
              <a:t>A small playground will be incorporated into the site for the use of the middle school students.</a:t>
            </a:r>
          </a:p>
          <a:p>
            <a:r>
              <a:rPr lang="en-US" sz="1800" dirty="0"/>
              <a:t>Hours of operation would be 7am-4pm, which is somewhat similar to the surrounding office uses.</a:t>
            </a:r>
          </a:p>
          <a:p>
            <a:endParaRPr lang="en-US" sz="1600" dirty="0"/>
          </a:p>
        </p:txBody>
      </p:sp>
      <p:sp>
        <p:nvSpPr>
          <p:cNvPr id="4" name="Slide Number Placeholder 3"/>
          <p:cNvSpPr>
            <a:spLocks noGrp="1"/>
          </p:cNvSpPr>
          <p:nvPr>
            <p:ph type="sldNum" sz="quarter" idx="12"/>
          </p:nvPr>
        </p:nvSpPr>
        <p:spPr/>
        <p:txBody>
          <a:bodyPr/>
          <a:lstStyle/>
          <a:p>
            <a:pPr>
              <a:defRPr/>
            </a:pPr>
            <a:fld id="{8B4753FA-B5C0-4E5A-A218-A2FADBD29F50}" type="slidenum">
              <a:rPr lang="en-US" smtClean="0"/>
              <a:pPr>
                <a:defRPr/>
              </a:pPr>
              <a:t>10</a:t>
            </a:fld>
            <a:endParaRPr lang="en-US" dirty="0"/>
          </a:p>
        </p:txBody>
      </p:sp>
      <p:sp>
        <p:nvSpPr>
          <p:cNvPr id="5" name="Title 2"/>
          <p:cNvSpPr>
            <a:spLocks noGrp="1"/>
          </p:cNvSpPr>
          <p:nvPr>
            <p:ph type="title"/>
          </p:nvPr>
        </p:nvSpPr>
        <p:spPr/>
        <p:txBody>
          <a:bodyPr>
            <a:normAutofit/>
          </a:bodyPr>
          <a:lstStyle/>
          <a:p>
            <a:pPr algn="ctr"/>
            <a:r>
              <a:rPr lang="en-US" sz="3500" dirty="0">
                <a:solidFill>
                  <a:schemeClr val="tx1"/>
                </a:solidFill>
              </a:rPr>
              <a:t>Use Variance Requirements </a:t>
            </a:r>
          </a:p>
        </p:txBody>
      </p:sp>
    </p:spTree>
    <p:extLst>
      <p:ext uri="{BB962C8B-B14F-4D97-AF65-F5344CB8AC3E}">
        <p14:creationId xmlns:p14="http://schemas.microsoft.com/office/powerpoint/2010/main" val="3342989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sz="2200" dirty="0"/>
              <a:t>2. </a:t>
            </a:r>
            <a:r>
              <a:rPr lang="en-US" sz="2400" dirty="0"/>
              <a:t>The proposed use is not detrimental to the public health, safety or welfare of surrounding areas or injurious to the existing or future allowable uses or improvements of adjacent properties in the zoning district.</a:t>
            </a:r>
            <a:endParaRPr lang="en-US" sz="2200" dirty="0"/>
          </a:p>
          <a:p>
            <a:r>
              <a:rPr lang="en-US" sz="1700" dirty="0"/>
              <a:t>Currently there are two Rancho Solano schools within the Pima Center.  This proposed middle school would make three.</a:t>
            </a:r>
          </a:p>
          <a:p>
            <a:r>
              <a:rPr lang="en-US" sz="1700" dirty="0"/>
              <a:t>Existing uses surrounding this area are predominately office, with the exception to a dog kennel (The Barking Dog) to the east.</a:t>
            </a:r>
          </a:p>
          <a:p>
            <a:r>
              <a:rPr lang="en-US" sz="1700" dirty="0"/>
              <a:t>The new middle school use will utilize the existing drop off and pick up locations from the main school campus.  Schedules will be staggered to accommodate this.</a:t>
            </a:r>
          </a:p>
          <a:p>
            <a:r>
              <a:rPr lang="en-US" sz="1700" dirty="0"/>
              <a:t>A pedestrian connection will be built from this area to the proposed school location to the north.</a:t>
            </a:r>
          </a:p>
          <a:p>
            <a:endParaRPr lang="en-US" sz="1600" dirty="0">
              <a:solidFill>
                <a:srgbClr val="0070C0"/>
              </a:solidFill>
            </a:endParaRPr>
          </a:p>
          <a:p>
            <a:endParaRPr lang="en-US" sz="1600" dirty="0">
              <a:solidFill>
                <a:srgbClr val="0070C0"/>
              </a:solidFill>
            </a:endParaRPr>
          </a:p>
          <a:p>
            <a:endParaRPr lang="en-US" sz="1600" dirty="0"/>
          </a:p>
          <a:p>
            <a:endParaRPr lang="en-US" dirty="0"/>
          </a:p>
        </p:txBody>
      </p:sp>
      <p:sp>
        <p:nvSpPr>
          <p:cNvPr id="4" name="Slide Number Placeholder 3"/>
          <p:cNvSpPr>
            <a:spLocks noGrp="1"/>
          </p:cNvSpPr>
          <p:nvPr>
            <p:ph type="sldNum" sz="quarter" idx="12"/>
          </p:nvPr>
        </p:nvSpPr>
        <p:spPr/>
        <p:txBody>
          <a:bodyPr/>
          <a:lstStyle/>
          <a:p>
            <a:pPr>
              <a:defRPr/>
            </a:pPr>
            <a:fld id="{8B4753FA-B5C0-4E5A-A218-A2FADBD29F50}" type="slidenum">
              <a:rPr lang="en-US" smtClean="0"/>
              <a:pPr>
                <a:defRPr/>
              </a:pPr>
              <a:t>11</a:t>
            </a:fld>
            <a:endParaRPr lang="en-US" dirty="0"/>
          </a:p>
        </p:txBody>
      </p:sp>
      <p:sp>
        <p:nvSpPr>
          <p:cNvPr id="5" name="Title 2"/>
          <p:cNvSpPr>
            <a:spLocks noGrp="1"/>
          </p:cNvSpPr>
          <p:nvPr>
            <p:ph type="title"/>
          </p:nvPr>
        </p:nvSpPr>
        <p:spPr/>
        <p:txBody>
          <a:bodyPr>
            <a:normAutofit/>
          </a:bodyPr>
          <a:lstStyle/>
          <a:p>
            <a:pPr algn="ctr"/>
            <a:r>
              <a:rPr lang="en-US" sz="3500" dirty="0">
                <a:solidFill>
                  <a:schemeClr val="tx1"/>
                </a:solidFill>
              </a:rPr>
              <a:t>Dimensional Variance Requirements </a:t>
            </a:r>
          </a:p>
        </p:txBody>
      </p:sp>
    </p:spTree>
    <p:extLst>
      <p:ext uri="{BB962C8B-B14F-4D97-AF65-F5344CB8AC3E}">
        <p14:creationId xmlns:p14="http://schemas.microsoft.com/office/powerpoint/2010/main" val="4049447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lvl="0" indent="0">
              <a:buNone/>
            </a:pPr>
            <a:r>
              <a:rPr lang="en-US" sz="2200" dirty="0"/>
              <a:t>3. </a:t>
            </a:r>
            <a:r>
              <a:rPr lang="en-US" sz="2400" dirty="0"/>
              <a:t>The Community would derive greater benefit from the use in the proposed locations than it would if the use were located in an existing zoning district in which it is located.</a:t>
            </a:r>
          </a:p>
          <a:p>
            <a:pPr marL="109537" indent="0">
              <a:buNone/>
            </a:pPr>
            <a:endParaRPr lang="en-US" sz="2200" dirty="0"/>
          </a:p>
          <a:p>
            <a:r>
              <a:rPr lang="en-US" sz="1700" dirty="0"/>
              <a:t>Rancho Solano will continue to offer full scholarships to Community members.  With this proposed middle school use, scholarships would increase since there would be more students.</a:t>
            </a:r>
          </a:p>
          <a:p>
            <a:r>
              <a:rPr lang="en-US" sz="1700" dirty="0"/>
              <a:t>As noted previously, there are currently two Rancho Solano schools within the Pima Center.  With the proposed middle school, this would increase the campus.</a:t>
            </a:r>
          </a:p>
          <a:p>
            <a:r>
              <a:rPr lang="en-US" sz="1700" dirty="0"/>
              <a:t>Students and parents frequent the adjacent restaurants and retail.  With this expansion, this would increase the visitation and increase the amount of revenue from taxes collected.</a:t>
            </a:r>
          </a:p>
          <a:p>
            <a:endParaRPr lang="en-US" sz="1600" dirty="0">
              <a:solidFill>
                <a:srgbClr val="0070C0"/>
              </a:solidFill>
            </a:endParaRPr>
          </a:p>
          <a:p>
            <a:endParaRPr lang="en-US" dirty="0"/>
          </a:p>
        </p:txBody>
      </p:sp>
      <p:sp>
        <p:nvSpPr>
          <p:cNvPr id="4" name="Slide Number Placeholder 3"/>
          <p:cNvSpPr>
            <a:spLocks noGrp="1"/>
          </p:cNvSpPr>
          <p:nvPr>
            <p:ph type="sldNum" sz="quarter" idx="12"/>
          </p:nvPr>
        </p:nvSpPr>
        <p:spPr/>
        <p:txBody>
          <a:bodyPr/>
          <a:lstStyle/>
          <a:p>
            <a:pPr>
              <a:defRPr/>
            </a:pPr>
            <a:fld id="{8B4753FA-B5C0-4E5A-A218-A2FADBD29F50}" type="slidenum">
              <a:rPr lang="en-US" smtClean="0"/>
              <a:pPr>
                <a:defRPr/>
              </a:pPr>
              <a:t>12</a:t>
            </a:fld>
            <a:endParaRPr lang="en-US" dirty="0"/>
          </a:p>
        </p:txBody>
      </p:sp>
      <p:sp>
        <p:nvSpPr>
          <p:cNvPr id="5" name="Title 2"/>
          <p:cNvSpPr>
            <a:spLocks noGrp="1"/>
          </p:cNvSpPr>
          <p:nvPr>
            <p:ph type="title"/>
          </p:nvPr>
        </p:nvSpPr>
        <p:spPr/>
        <p:txBody>
          <a:bodyPr>
            <a:normAutofit/>
          </a:bodyPr>
          <a:lstStyle/>
          <a:p>
            <a:pPr algn="ctr"/>
            <a:r>
              <a:rPr lang="en-US" sz="3500" dirty="0">
                <a:solidFill>
                  <a:schemeClr val="tx1"/>
                </a:solidFill>
              </a:rPr>
              <a:t>Dimensional Variance Requirements </a:t>
            </a:r>
          </a:p>
        </p:txBody>
      </p:sp>
    </p:spTree>
    <p:extLst>
      <p:ext uri="{BB962C8B-B14F-4D97-AF65-F5344CB8AC3E}">
        <p14:creationId xmlns:p14="http://schemas.microsoft.com/office/powerpoint/2010/main" val="4134191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sz="2200" dirty="0"/>
              <a:t>4. </a:t>
            </a:r>
            <a:r>
              <a:rPr lang="en-US" sz="2400" dirty="0"/>
              <a:t>Adequate infrastructure to serve the use exists in the proposed location, or the applicant can demonstrate that adequate infrastructure will be provided or addressed by an acceptable means.</a:t>
            </a:r>
          </a:p>
          <a:p>
            <a:pPr marL="109537" indent="0">
              <a:buNone/>
            </a:pPr>
            <a:endParaRPr lang="en-US" sz="2200" dirty="0"/>
          </a:p>
          <a:p>
            <a:r>
              <a:rPr lang="en-US" sz="1800" dirty="0"/>
              <a:t>Applicant has stated that there is adequate infrastructure onsite to serve this proposed use.</a:t>
            </a:r>
          </a:p>
          <a:p>
            <a:r>
              <a:rPr lang="en-US" sz="1800" dirty="0"/>
              <a:t>A traffic impact analysis (TIA) was prepared and reviewed to demonstrate this proposal would be acceptable for this area.</a:t>
            </a:r>
          </a:p>
          <a:p>
            <a:r>
              <a:rPr lang="en-US" sz="1800" dirty="0"/>
              <a:t>Current water and sewer lines are sufficient for this proposal.</a:t>
            </a:r>
          </a:p>
          <a:p>
            <a:r>
              <a:rPr lang="en-US" sz="1800" dirty="0"/>
              <a:t>Current fire lanes and fire apparatus roads meet current requirements.</a:t>
            </a:r>
          </a:p>
          <a:p>
            <a:endParaRPr lang="en-US" sz="1800" dirty="0"/>
          </a:p>
          <a:p>
            <a:endParaRPr lang="en-US" sz="1800" dirty="0"/>
          </a:p>
        </p:txBody>
      </p:sp>
      <p:sp>
        <p:nvSpPr>
          <p:cNvPr id="4" name="Slide Number Placeholder 3"/>
          <p:cNvSpPr>
            <a:spLocks noGrp="1"/>
          </p:cNvSpPr>
          <p:nvPr>
            <p:ph type="sldNum" sz="quarter" idx="12"/>
          </p:nvPr>
        </p:nvSpPr>
        <p:spPr/>
        <p:txBody>
          <a:bodyPr/>
          <a:lstStyle/>
          <a:p>
            <a:pPr>
              <a:defRPr/>
            </a:pPr>
            <a:fld id="{8B4753FA-B5C0-4E5A-A218-A2FADBD29F50}" type="slidenum">
              <a:rPr lang="en-US" smtClean="0"/>
              <a:pPr>
                <a:defRPr/>
              </a:pPr>
              <a:t>13</a:t>
            </a:fld>
            <a:endParaRPr lang="en-US" dirty="0"/>
          </a:p>
        </p:txBody>
      </p:sp>
      <p:sp>
        <p:nvSpPr>
          <p:cNvPr id="5" name="Title 2"/>
          <p:cNvSpPr>
            <a:spLocks noGrp="1"/>
          </p:cNvSpPr>
          <p:nvPr>
            <p:ph type="title"/>
          </p:nvPr>
        </p:nvSpPr>
        <p:spPr/>
        <p:txBody>
          <a:bodyPr>
            <a:normAutofit/>
          </a:bodyPr>
          <a:lstStyle/>
          <a:p>
            <a:pPr algn="ctr"/>
            <a:r>
              <a:rPr lang="en-US" sz="3500" dirty="0">
                <a:solidFill>
                  <a:schemeClr val="tx1"/>
                </a:solidFill>
              </a:rPr>
              <a:t>Dimensional Variance Requirements </a:t>
            </a:r>
          </a:p>
        </p:txBody>
      </p:sp>
    </p:spTree>
    <p:extLst>
      <p:ext uri="{BB962C8B-B14F-4D97-AF65-F5344CB8AC3E}">
        <p14:creationId xmlns:p14="http://schemas.microsoft.com/office/powerpoint/2010/main" val="1784911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537" indent="0">
              <a:buNone/>
            </a:pPr>
            <a:r>
              <a:rPr lang="en-US" sz="2200" dirty="0"/>
              <a:t>5. </a:t>
            </a:r>
            <a:r>
              <a:rPr lang="en-US" sz="2400" dirty="0"/>
              <a:t>Any adverse impacts of the proposed use on surrounding properties will be adequately mitigated in a way that will not require a burdensome or extraordinary level of enforcement or monitoring.</a:t>
            </a:r>
          </a:p>
          <a:p>
            <a:pPr marL="109537" indent="0">
              <a:buNone/>
            </a:pPr>
            <a:endParaRPr lang="en-US" sz="2200" dirty="0"/>
          </a:p>
          <a:p>
            <a:r>
              <a:rPr lang="en-US" sz="1800" dirty="0"/>
              <a:t>As noted above, drop off and pick up locations are existing at the current school and this proposed use would utilize this location along with having staggered schedules.</a:t>
            </a:r>
          </a:p>
          <a:p>
            <a:r>
              <a:rPr lang="en-US" sz="1800" dirty="0"/>
              <a:t>A new pedestrian connection will be established for this new use.</a:t>
            </a:r>
          </a:p>
          <a:p>
            <a:r>
              <a:rPr lang="en-US" sz="1800" dirty="0"/>
              <a:t>The middle school use will not generate loud noises nor will it cause any issues with dust or vibration.</a:t>
            </a:r>
          </a:p>
          <a:p>
            <a:endParaRPr lang="en-US" sz="1600" dirty="0"/>
          </a:p>
          <a:p>
            <a:endParaRPr lang="en-US" dirty="0"/>
          </a:p>
        </p:txBody>
      </p:sp>
      <p:sp>
        <p:nvSpPr>
          <p:cNvPr id="4" name="Slide Number Placeholder 3"/>
          <p:cNvSpPr>
            <a:spLocks noGrp="1"/>
          </p:cNvSpPr>
          <p:nvPr>
            <p:ph type="sldNum" sz="quarter" idx="12"/>
          </p:nvPr>
        </p:nvSpPr>
        <p:spPr/>
        <p:txBody>
          <a:bodyPr/>
          <a:lstStyle/>
          <a:p>
            <a:pPr>
              <a:defRPr/>
            </a:pPr>
            <a:fld id="{8B4753FA-B5C0-4E5A-A218-A2FADBD29F50}" type="slidenum">
              <a:rPr lang="en-US" smtClean="0"/>
              <a:pPr>
                <a:defRPr/>
              </a:pPr>
              <a:t>14</a:t>
            </a:fld>
            <a:endParaRPr lang="en-US" dirty="0"/>
          </a:p>
        </p:txBody>
      </p:sp>
      <p:sp>
        <p:nvSpPr>
          <p:cNvPr id="5" name="Title 2"/>
          <p:cNvSpPr>
            <a:spLocks noGrp="1"/>
          </p:cNvSpPr>
          <p:nvPr>
            <p:ph type="title"/>
          </p:nvPr>
        </p:nvSpPr>
        <p:spPr/>
        <p:txBody>
          <a:bodyPr>
            <a:normAutofit/>
          </a:bodyPr>
          <a:lstStyle/>
          <a:p>
            <a:pPr algn="ctr"/>
            <a:r>
              <a:rPr lang="en-US" sz="3500" dirty="0">
                <a:solidFill>
                  <a:schemeClr val="tx1"/>
                </a:solidFill>
              </a:rPr>
              <a:t>Dimensional Variance Requirements </a:t>
            </a:r>
          </a:p>
        </p:txBody>
      </p:sp>
    </p:spTree>
    <p:extLst>
      <p:ext uri="{BB962C8B-B14F-4D97-AF65-F5344CB8AC3E}">
        <p14:creationId xmlns:p14="http://schemas.microsoft.com/office/powerpoint/2010/main" val="429655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B4753FA-B5C0-4E5A-A218-A2FADBD29F50}" type="slidenum">
              <a:rPr lang="en-US" smtClean="0"/>
              <a:pPr>
                <a:defRPr/>
              </a:pPr>
              <a:t>15</a:t>
            </a:fld>
            <a:endParaRPr lang="en-US" dirty="0"/>
          </a:p>
        </p:txBody>
      </p:sp>
      <p:sp>
        <p:nvSpPr>
          <p:cNvPr id="6" name="Title 2"/>
          <p:cNvSpPr>
            <a:spLocks noGrp="1"/>
          </p:cNvSpPr>
          <p:nvPr>
            <p:ph type="title"/>
          </p:nvPr>
        </p:nvSpPr>
        <p:spPr>
          <a:xfrm>
            <a:off x="457200" y="274638"/>
            <a:ext cx="8229600" cy="1143000"/>
          </a:xfrm>
        </p:spPr>
        <p:txBody>
          <a:bodyPr>
            <a:normAutofit/>
          </a:bodyPr>
          <a:lstStyle/>
          <a:p>
            <a:pPr algn="ctr"/>
            <a:r>
              <a:rPr lang="en-US" sz="3500" dirty="0">
                <a:solidFill>
                  <a:schemeClr val="tx1"/>
                </a:solidFill>
              </a:rPr>
              <a:t>Recommended Stipulation </a:t>
            </a:r>
          </a:p>
        </p:txBody>
      </p:sp>
      <p:sp>
        <p:nvSpPr>
          <p:cNvPr id="7" name="Content Placeholder 1"/>
          <p:cNvSpPr>
            <a:spLocks noGrp="1"/>
          </p:cNvSpPr>
          <p:nvPr>
            <p:ph idx="1"/>
          </p:nvPr>
        </p:nvSpPr>
        <p:spPr>
          <a:xfrm>
            <a:off x="457200" y="1481138"/>
            <a:ext cx="8229600" cy="4525962"/>
          </a:xfrm>
        </p:spPr>
        <p:txBody>
          <a:bodyPr/>
          <a:lstStyle/>
          <a:p>
            <a:pPr marL="109537" indent="0">
              <a:buNone/>
            </a:pPr>
            <a:r>
              <a:rPr lang="en-US" sz="2200" dirty="0"/>
              <a:t>Based on this proposal, staff is recommending the following stipulation:</a:t>
            </a:r>
          </a:p>
          <a:p>
            <a:pPr marL="109537" indent="0">
              <a:buNone/>
            </a:pPr>
            <a:endParaRPr lang="en-US" sz="2200" dirty="0"/>
          </a:p>
          <a:p>
            <a:r>
              <a:rPr lang="en-US" sz="1800" dirty="0"/>
              <a:t>1. All proposed improvements onsite shall conform to the development requirements found in the SRPMIC Zoning Ordinance.</a:t>
            </a:r>
          </a:p>
          <a:p>
            <a:endParaRPr lang="en-US" dirty="0"/>
          </a:p>
        </p:txBody>
      </p:sp>
    </p:spTree>
    <p:extLst>
      <p:ext uri="{BB962C8B-B14F-4D97-AF65-F5344CB8AC3E}">
        <p14:creationId xmlns:p14="http://schemas.microsoft.com/office/powerpoint/2010/main" val="3846586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B4753FA-B5C0-4E5A-A218-A2FADBD29F50}" type="slidenum">
              <a:rPr lang="en-US" smtClean="0"/>
              <a:pPr>
                <a:defRPr/>
              </a:pPr>
              <a:t>16</a:t>
            </a:fld>
            <a:endParaRPr lang="en-US" dirty="0"/>
          </a:p>
        </p:txBody>
      </p:sp>
      <p:sp>
        <p:nvSpPr>
          <p:cNvPr id="5" name="Title 2"/>
          <p:cNvSpPr>
            <a:spLocks noGrp="1"/>
          </p:cNvSpPr>
          <p:nvPr>
            <p:ph type="title"/>
          </p:nvPr>
        </p:nvSpPr>
        <p:spPr>
          <a:xfrm>
            <a:off x="457200" y="274638"/>
            <a:ext cx="8229600" cy="1143000"/>
          </a:xfrm>
        </p:spPr>
        <p:txBody>
          <a:bodyPr>
            <a:normAutofit/>
          </a:bodyPr>
          <a:lstStyle/>
          <a:p>
            <a:pPr algn="ctr"/>
            <a:r>
              <a:rPr lang="en-US" sz="3500" dirty="0">
                <a:solidFill>
                  <a:schemeClr val="tx1"/>
                </a:solidFill>
              </a:rPr>
              <a:t>Environmental Review </a:t>
            </a:r>
          </a:p>
        </p:txBody>
      </p:sp>
      <p:sp>
        <p:nvSpPr>
          <p:cNvPr id="6" name="Content Placeholder 1"/>
          <p:cNvSpPr>
            <a:spLocks noGrp="1"/>
          </p:cNvSpPr>
          <p:nvPr>
            <p:ph idx="1"/>
          </p:nvPr>
        </p:nvSpPr>
        <p:spPr>
          <a:xfrm>
            <a:off x="304800" y="1417638"/>
            <a:ext cx="8709025" cy="5867400"/>
          </a:xfrm>
        </p:spPr>
        <p:txBody>
          <a:bodyPr/>
          <a:lstStyle/>
          <a:p>
            <a:pPr marL="533400" indent="-533400">
              <a:spcBef>
                <a:spcPct val="20000"/>
              </a:spcBef>
              <a:buBlip>
                <a:blip r:embed="rId2"/>
              </a:buBlip>
            </a:pPr>
            <a:r>
              <a:rPr lang="en-US" sz="2400" dirty="0"/>
              <a:t>The Environmental Protection &amp; Natural Resources Division (EPNR)/CDD have on file a Request for Environmental Review (RER).</a:t>
            </a:r>
          </a:p>
          <a:p>
            <a:pPr marL="533400" indent="-533400">
              <a:spcBef>
                <a:spcPct val="20000"/>
              </a:spcBef>
              <a:buBlip>
                <a:blip r:embed="rId2"/>
              </a:buBlip>
            </a:pPr>
            <a:endParaRPr lang="en-US" sz="2400" dirty="0"/>
          </a:p>
          <a:p>
            <a:pPr marL="533400" indent="-533400">
              <a:spcBef>
                <a:spcPct val="20000"/>
              </a:spcBef>
              <a:buBlip>
                <a:blip r:embed="rId2"/>
              </a:buBlip>
            </a:pPr>
            <a:r>
              <a:rPr lang="en-US" sz="2400" dirty="0"/>
              <a:t>Based on this review, CDD – EPNR has determined that there are no environmental or archaeological concerns known for this specific area.</a:t>
            </a:r>
          </a:p>
          <a:p>
            <a:pPr marL="533400" indent="-533400">
              <a:spcBef>
                <a:spcPct val="20000"/>
              </a:spcBef>
              <a:buBlip>
                <a:blip r:embed="rId2"/>
              </a:buBlip>
            </a:pPr>
            <a:endParaRPr lang="en-US" sz="2400" dirty="0"/>
          </a:p>
          <a:p>
            <a:pPr marL="533400" indent="-533400">
              <a:spcBef>
                <a:spcPct val="20000"/>
              </a:spcBef>
              <a:buFontTx/>
              <a:buBlip>
                <a:blip r:embed="rId2"/>
              </a:buBlip>
            </a:pPr>
            <a:endParaRPr lang="en-US" sz="2800" b="1" i="1" dirty="0">
              <a:solidFill>
                <a:srgbClr val="FF0000"/>
              </a:solidFill>
            </a:endParaRPr>
          </a:p>
          <a:p>
            <a:pPr marL="533400" indent="-533400">
              <a:spcBef>
                <a:spcPct val="20000"/>
              </a:spcBef>
            </a:pPr>
            <a:endParaRPr lang="en-US" sz="2800" b="1" i="1" dirty="0">
              <a:solidFill>
                <a:srgbClr val="FF0000"/>
              </a:solidFill>
            </a:endParaRPr>
          </a:p>
          <a:p>
            <a:endParaRPr lang="en-US" dirty="0"/>
          </a:p>
        </p:txBody>
      </p:sp>
    </p:spTree>
    <p:extLst>
      <p:ext uri="{BB962C8B-B14F-4D97-AF65-F5344CB8AC3E}">
        <p14:creationId xmlns:p14="http://schemas.microsoft.com/office/powerpoint/2010/main" val="3974946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371600"/>
            <a:ext cx="8229600" cy="4525962"/>
          </a:xfrm>
        </p:spPr>
        <p:txBody>
          <a:bodyPr/>
          <a:lstStyle/>
          <a:p>
            <a:pPr marL="109537" indent="0">
              <a:buNone/>
            </a:pPr>
            <a:endParaRPr lang="en-US" dirty="0"/>
          </a:p>
          <a:p>
            <a:r>
              <a:rPr lang="en-US" dirty="0"/>
              <a:t>SRPMIC Council Notification</a:t>
            </a:r>
          </a:p>
          <a:p>
            <a:r>
              <a:rPr lang="en-US" dirty="0"/>
              <a:t>SRPMIC Council Community Hearing</a:t>
            </a:r>
          </a:p>
          <a:p>
            <a:r>
              <a:rPr lang="en-US" dirty="0"/>
              <a:t>SRPMIC Council Determination </a:t>
            </a:r>
          </a:p>
        </p:txBody>
      </p:sp>
      <p:sp>
        <p:nvSpPr>
          <p:cNvPr id="3" name="Title 2"/>
          <p:cNvSpPr>
            <a:spLocks noGrp="1"/>
          </p:cNvSpPr>
          <p:nvPr>
            <p:ph type="title"/>
          </p:nvPr>
        </p:nvSpPr>
        <p:spPr>
          <a:xfrm>
            <a:off x="457200" y="228600"/>
            <a:ext cx="8229600" cy="1143000"/>
          </a:xfrm>
        </p:spPr>
        <p:txBody>
          <a:bodyPr>
            <a:normAutofit/>
          </a:bodyPr>
          <a:lstStyle/>
          <a:p>
            <a:pPr algn="ctr"/>
            <a:r>
              <a:rPr lang="en-US" dirty="0">
                <a:solidFill>
                  <a:schemeClr val="tx1"/>
                </a:solidFill>
              </a:rPr>
              <a:t>Next Steps</a:t>
            </a:r>
          </a:p>
        </p:txBody>
      </p:sp>
      <p:sp>
        <p:nvSpPr>
          <p:cNvPr id="4" name="Slide Number Placeholder 3"/>
          <p:cNvSpPr>
            <a:spLocks noGrp="1"/>
          </p:cNvSpPr>
          <p:nvPr>
            <p:ph type="sldNum" sz="quarter" idx="12"/>
          </p:nvPr>
        </p:nvSpPr>
        <p:spPr/>
        <p:txBody>
          <a:bodyPr/>
          <a:lstStyle/>
          <a:p>
            <a:fld id="{8B4753FA-B5C0-4E5A-A218-A2FADBD29F50}" type="slidenum">
              <a:rPr lang="en-US" smtClean="0"/>
              <a:pPr/>
              <a:t>17</a:t>
            </a:fld>
            <a:endParaRPr lang="en-US" dirty="0"/>
          </a:p>
        </p:txBody>
      </p:sp>
      <p:pic>
        <p:nvPicPr>
          <p:cNvPr id="11" name="Picture 4"/>
          <p:cNvPicPr>
            <a:picLocks noChangeAspect="1" noChangeArrowheads="1"/>
          </p:cNvPicPr>
          <p:nvPr/>
        </p:nvPicPr>
        <p:blipFill>
          <a:blip r:embed="rId2" cstate="print"/>
          <a:srcRect/>
          <a:stretch>
            <a:fillRect/>
          </a:stretch>
        </p:blipFill>
        <p:spPr bwMode="auto">
          <a:xfrm>
            <a:off x="76200" y="6074664"/>
            <a:ext cx="762000" cy="762000"/>
          </a:xfrm>
          <a:prstGeom prst="rect">
            <a:avLst/>
          </a:prstGeom>
          <a:noFill/>
          <a:ln w="9525">
            <a:noFill/>
            <a:miter lim="800000"/>
            <a:headEnd/>
            <a:tailEnd/>
          </a:ln>
        </p:spPr>
      </p:pic>
    </p:spTree>
    <p:extLst>
      <p:ext uri="{BB962C8B-B14F-4D97-AF65-F5344CB8AC3E}">
        <p14:creationId xmlns:p14="http://schemas.microsoft.com/office/powerpoint/2010/main" val="2173586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1960" y="1767840"/>
            <a:ext cx="8229600" cy="5341938"/>
          </a:xfrm>
        </p:spPr>
        <p:txBody>
          <a:bodyPr/>
          <a:lstStyle/>
          <a:p>
            <a:r>
              <a:rPr lang="en-US" sz="1800" b="1" dirty="0"/>
              <a:t>Contact information:</a:t>
            </a:r>
          </a:p>
          <a:p>
            <a:pPr marL="392113" lvl="1" indent="0">
              <a:buNone/>
            </a:pPr>
            <a:endParaRPr lang="en-US" sz="1800" dirty="0"/>
          </a:p>
          <a:p>
            <a:pPr lvl="1"/>
            <a:r>
              <a:rPr lang="en-US" sz="1800" dirty="0"/>
              <a:t>Rick McAllister, CDD/PSD Principal Planner</a:t>
            </a:r>
          </a:p>
          <a:p>
            <a:pPr lvl="2">
              <a:buClr>
                <a:schemeClr val="accent1"/>
              </a:buClr>
            </a:pPr>
            <a:r>
              <a:rPr lang="en-US" sz="1800" dirty="0"/>
              <a:t>E-mail: </a:t>
            </a:r>
            <a:r>
              <a:rPr lang="en-US" sz="1800" dirty="0">
                <a:hlinkClick r:id="rId3"/>
              </a:rPr>
              <a:t>richard.mcallister@srpmic-nsn.gov</a:t>
            </a:r>
            <a:endParaRPr lang="en-US" sz="1800" dirty="0"/>
          </a:p>
          <a:p>
            <a:pPr lvl="2">
              <a:buClr>
                <a:schemeClr val="accent1"/>
              </a:buClr>
            </a:pPr>
            <a:r>
              <a:rPr lang="en-US" sz="1800" dirty="0"/>
              <a:t>Telephone: 480-362-7655</a:t>
            </a:r>
          </a:p>
          <a:p>
            <a:pPr lvl="1"/>
            <a:endParaRPr lang="en-US" sz="1800" dirty="0"/>
          </a:p>
          <a:p>
            <a:pPr lvl="1"/>
            <a:r>
              <a:rPr lang="en-US" sz="1800" dirty="0"/>
              <a:t>Adam DeCook, CDD/PSD Manager</a:t>
            </a:r>
          </a:p>
          <a:p>
            <a:pPr lvl="2">
              <a:buClr>
                <a:schemeClr val="accent1"/>
              </a:buClr>
            </a:pPr>
            <a:r>
              <a:rPr lang="en-US" sz="1800" dirty="0"/>
              <a:t>E-mail: </a:t>
            </a:r>
            <a:r>
              <a:rPr lang="en-US" sz="1800" dirty="0">
                <a:hlinkClick r:id="rId4"/>
              </a:rPr>
              <a:t>adam.decook@srpmic-nsn.gov</a:t>
            </a:r>
            <a:endParaRPr lang="en-US" sz="1800" dirty="0"/>
          </a:p>
          <a:p>
            <a:pPr lvl="2">
              <a:buClr>
                <a:schemeClr val="accent1"/>
              </a:buClr>
            </a:pPr>
            <a:r>
              <a:rPr lang="en-US" sz="1800" dirty="0"/>
              <a:t>Telephone: 480-362-2707</a:t>
            </a:r>
          </a:p>
          <a:p>
            <a:pPr lvl="1"/>
            <a:endParaRPr lang="en-US" sz="1800" dirty="0"/>
          </a:p>
          <a:p>
            <a:pPr marL="109537" lvl="0" indent="0" algn="ctr">
              <a:buNone/>
            </a:pPr>
            <a:endParaRPr lang="en-US" sz="1600" dirty="0"/>
          </a:p>
        </p:txBody>
      </p:sp>
      <p:sp>
        <p:nvSpPr>
          <p:cNvPr id="3" name="Title 2"/>
          <p:cNvSpPr>
            <a:spLocks noGrp="1"/>
          </p:cNvSpPr>
          <p:nvPr>
            <p:ph type="title"/>
          </p:nvPr>
        </p:nvSpPr>
        <p:spPr/>
        <p:txBody>
          <a:bodyPr/>
          <a:lstStyle/>
          <a:p>
            <a:pPr algn="ctr"/>
            <a:r>
              <a:rPr lang="en-US" dirty="0">
                <a:solidFill>
                  <a:schemeClr val="tx1"/>
                </a:solidFill>
              </a:rPr>
              <a:t>Thank you!</a:t>
            </a:r>
          </a:p>
        </p:txBody>
      </p:sp>
      <p:sp>
        <p:nvSpPr>
          <p:cNvPr id="5" name="Slide Number Placeholder 4"/>
          <p:cNvSpPr>
            <a:spLocks noGrp="1"/>
          </p:cNvSpPr>
          <p:nvPr>
            <p:ph type="sldNum" sz="quarter" idx="12"/>
          </p:nvPr>
        </p:nvSpPr>
        <p:spPr/>
        <p:txBody>
          <a:bodyPr/>
          <a:lstStyle/>
          <a:p>
            <a:fld id="{8B4753FA-B5C0-4E5A-A218-A2FADBD29F50}" type="slidenum">
              <a:rPr lang="en-US" smtClean="0"/>
              <a:pPr/>
              <a:t>18</a:t>
            </a:fld>
            <a:endParaRPr lang="en-US" dirty="0"/>
          </a:p>
        </p:txBody>
      </p:sp>
      <p:pic>
        <p:nvPicPr>
          <p:cNvPr id="4" name="Picture 4"/>
          <p:cNvPicPr>
            <a:picLocks noChangeAspect="1" noChangeArrowheads="1"/>
          </p:cNvPicPr>
          <p:nvPr/>
        </p:nvPicPr>
        <p:blipFill>
          <a:blip r:embed="rId5" cstate="print"/>
          <a:srcRect/>
          <a:stretch>
            <a:fillRect/>
          </a:stretch>
        </p:blipFill>
        <p:spPr bwMode="auto">
          <a:xfrm>
            <a:off x="76200" y="6074664"/>
            <a:ext cx="762000" cy="762000"/>
          </a:xfrm>
          <a:prstGeom prst="rect">
            <a:avLst/>
          </a:prstGeom>
          <a:noFill/>
          <a:ln w="9525">
            <a:noFill/>
            <a:miter lim="800000"/>
            <a:headEnd/>
            <a:tailEnd/>
          </a:ln>
        </p:spPr>
      </p:pic>
    </p:spTree>
    <p:extLst>
      <p:ext uri="{BB962C8B-B14F-4D97-AF65-F5344CB8AC3E}">
        <p14:creationId xmlns:p14="http://schemas.microsoft.com/office/powerpoint/2010/main" val="3276282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38300"/>
            <a:ext cx="8229600" cy="4953000"/>
          </a:xfrm>
        </p:spPr>
        <p:txBody>
          <a:bodyPr/>
          <a:lstStyle/>
          <a:p>
            <a:pPr marL="566737" indent="-457200" algn="just">
              <a:buFont typeface="+mj-lt"/>
              <a:buAutoNum type="arabicPeriod"/>
            </a:pPr>
            <a:r>
              <a:rPr lang="en-US" sz="3200" dirty="0"/>
              <a:t>Applicant’s Request</a:t>
            </a:r>
          </a:p>
          <a:p>
            <a:pPr marL="566737" indent="-457200" algn="just">
              <a:buFont typeface="+mj-lt"/>
              <a:buAutoNum type="arabicPeriod"/>
            </a:pPr>
            <a:r>
              <a:rPr lang="en-US" sz="3200" dirty="0"/>
              <a:t>Use Variance Application</a:t>
            </a:r>
          </a:p>
          <a:p>
            <a:pPr lvl="1" algn="just"/>
            <a:r>
              <a:rPr lang="en-US" sz="2800" dirty="0"/>
              <a:t>What is a Use Variance?</a:t>
            </a:r>
          </a:p>
          <a:p>
            <a:pPr lvl="1" algn="just"/>
            <a:r>
              <a:rPr lang="en-US" sz="2800" dirty="0"/>
              <a:t>Use Variance Findings</a:t>
            </a:r>
          </a:p>
          <a:p>
            <a:pPr marL="566737" indent="-457200" algn="just">
              <a:buFont typeface="+mj-lt"/>
              <a:buAutoNum type="arabicPeriod"/>
            </a:pPr>
            <a:r>
              <a:rPr lang="en-US" sz="3200" dirty="0"/>
              <a:t>Next Steps</a:t>
            </a:r>
          </a:p>
          <a:p>
            <a:pPr marL="566737" indent="-457200" algn="just">
              <a:buFont typeface="+mj-lt"/>
              <a:buAutoNum type="arabicPeriod"/>
            </a:pPr>
            <a:endParaRPr lang="en-US" sz="2800" dirty="0">
              <a:solidFill>
                <a:srgbClr val="FF0000"/>
              </a:solidFill>
            </a:endParaRPr>
          </a:p>
          <a:p>
            <a:pPr marL="365125" lvl="1" indent="0" algn="just">
              <a:buNone/>
            </a:pPr>
            <a:endParaRPr lang="en-US" sz="2000" dirty="0"/>
          </a:p>
          <a:p>
            <a:pPr marL="566737" indent="-457200" algn="just">
              <a:buFont typeface="+mj-lt"/>
              <a:buAutoNum type="arabicPeriod"/>
            </a:pPr>
            <a:endParaRPr lang="en-US" sz="2400" dirty="0"/>
          </a:p>
          <a:p>
            <a:pPr marL="365125" lvl="1" indent="0" algn="just">
              <a:buNone/>
            </a:pPr>
            <a:endParaRPr lang="en-US" sz="1800" dirty="0"/>
          </a:p>
          <a:p>
            <a:pPr marL="566737" indent="-457200" algn="just">
              <a:buFont typeface="+mj-lt"/>
              <a:buAutoNum type="arabicPeriod"/>
            </a:pPr>
            <a:endParaRPr lang="en-US" sz="2400" dirty="0"/>
          </a:p>
          <a:p>
            <a:pPr marL="365125" lvl="1" indent="0" algn="just">
              <a:buNone/>
            </a:pPr>
            <a:endParaRPr lang="en-US" sz="1800" dirty="0">
              <a:solidFill>
                <a:srgbClr val="FF0000"/>
              </a:solidFill>
            </a:endParaRPr>
          </a:p>
          <a:p>
            <a:pPr marL="566737" indent="-457200" algn="just">
              <a:buFont typeface="+mj-lt"/>
              <a:buAutoNum type="arabicPeriod"/>
            </a:pPr>
            <a:endParaRPr lang="en-US" sz="2400" dirty="0"/>
          </a:p>
          <a:p>
            <a:pPr marL="365125" lvl="1" indent="0" algn="just">
              <a:buNone/>
            </a:pPr>
            <a:endParaRPr lang="en-US" sz="1800" dirty="0"/>
          </a:p>
          <a:p>
            <a:pPr marL="109537" indent="0" algn="just">
              <a:buNone/>
            </a:pPr>
            <a:endParaRPr lang="en-US" sz="2400" dirty="0"/>
          </a:p>
        </p:txBody>
      </p:sp>
      <p:sp>
        <p:nvSpPr>
          <p:cNvPr id="4" name="Slide Number Placeholder 3"/>
          <p:cNvSpPr>
            <a:spLocks noGrp="1"/>
          </p:cNvSpPr>
          <p:nvPr>
            <p:ph type="sldNum" sz="quarter" idx="12"/>
          </p:nvPr>
        </p:nvSpPr>
        <p:spPr/>
        <p:txBody>
          <a:bodyPr/>
          <a:lstStyle/>
          <a:p>
            <a:pPr>
              <a:defRPr/>
            </a:pPr>
            <a:fld id="{8B4753FA-B5C0-4E5A-A218-A2FADBD29F50}" type="slidenum">
              <a:rPr lang="en-US" smtClean="0"/>
              <a:pPr>
                <a:defRPr/>
              </a:pPr>
              <a:t>2</a:t>
            </a:fld>
            <a:endParaRPr lang="en-US" dirty="0"/>
          </a:p>
        </p:txBody>
      </p:sp>
      <p:sp>
        <p:nvSpPr>
          <p:cNvPr id="5" name="Title 2"/>
          <p:cNvSpPr>
            <a:spLocks noGrp="1"/>
          </p:cNvSpPr>
          <p:nvPr>
            <p:ph type="title"/>
          </p:nvPr>
        </p:nvSpPr>
        <p:spPr>
          <a:xfrm>
            <a:off x="457200" y="274638"/>
            <a:ext cx="8229600" cy="1143000"/>
          </a:xfrm>
        </p:spPr>
        <p:txBody>
          <a:bodyPr/>
          <a:lstStyle/>
          <a:p>
            <a:pPr algn="ctr"/>
            <a:r>
              <a:rPr lang="en-US" dirty="0">
                <a:solidFill>
                  <a:schemeClr val="tx1"/>
                </a:solidFill>
              </a:rPr>
              <a:t>Agenda</a:t>
            </a:r>
          </a:p>
        </p:txBody>
      </p:sp>
    </p:spTree>
    <p:extLst>
      <p:ext uri="{BB962C8B-B14F-4D97-AF65-F5344CB8AC3E}">
        <p14:creationId xmlns:p14="http://schemas.microsoft.com/office/powerpoint/2010/main" val="2271604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Tim Scolaro with </a:t>
            </a:r>
            <a:r>
              <a:rPr lang="en-US" sz="2800" dirty="0" err="1"/>
              <a:t>Orcutt</a:t>
            </a:r>
            <a:r>
              <a:rPr lang="en-US" sz="2800" dirty="0"/>
              <a:t> Winslow Architects, as the applicant, is requesting a use variance to allow a middle school within The Pima Center, which is zoned C3-PC. </a:t>
            </a:r>
          </a:p>
          <a:p>
            <a:pPr marL="109537" indent="0">
              <a:buNone/>
            </a:pPr>
            <a:endParaRPr lang="en-US" sz="2800" dirty="0"/>
          </a:p>
          <a:p>
            <a:r>
              <a:rPr lang="en-US" sz="2800" dirty="0"/>
              <a:t>Per the SRPMIC Zoning Ordinance, a public or private school, K-12 grade is not an allowed use in the C3 zoning district unless a use variance is granted.</a:t>
            </a:r>
          </a:p>
        </p:txBody>
      </p:sp>
      <p:sp>
        <p:nvSpPr>
          <p:cNvPr id="3" name="Title 2"/>
          <p:cNvSpPr>
            <a:spLocks noGrp="1"/>
          </p:cNvSpPr>
          <p:nvPr>
            <p:ph type="title"/>
          </p:nvPr>
        </p:nvSpPr>
        <p:spPr/>
        <p:txBody>
          <a:bodyPr/>
          <a:lstStyle/>
          <a:p>
            <a:pPr algn="ctr"/>
            <a:r>
              <a:rPr lang="en-US" dirty="0">
                <a:solidFill>
                  <a:schemeClr val="tx1"/>
                </a:solidFill>
              </a:rPr>
              <a:t>Applicant’s Request </a:t>
            </a:r>
          </a:p>
        </p:txBody>
      </p:sp>
      <p:sp>
        <p:nvSpPr>
          <p:cNvPr id="4" name="Slide Number Placeholder 3"/>
          <p:cNvSpPr>
            <a:spLocks noGrp="1"/>
          </p:cNvSpPr>
          <p:nvPr>
            <p:ph type="sldNum" sz="quarter" idx="12"/>
          </p:nvPr>
        </p:nvSpPr>
        <p:spPr/>
        <p:txBody>
          <a:bodyPr/>
          <a:lstStyle/>
          <a:p>
            <a:pPr>
              <a:defRPr/>
            </a:pPr>
            <a:fld id="{8B4753FA-B5C0-4E5A-A218-A2FADBD29F50}" type="slidenum">
              <a:rPr lang="en-US" smtClean="0"/>
              <a:pPr>
                <a:defRPr/>
              </a:pPr>
              <a:t>3</a:t>
            </a:fld>
            <a:endParaRPr lang="en-US" dirty="0"/>
          </a:p>
        </p:txBody>
      </p:sp>
    </p:spTree>
    <p:extLst>
      <p:ext uri="{BB962C8B-B14F-4D97-AF65-F5344CB8AC3E}">
        <p14:creationId xmlns:p14="http://schemas.microsoft.com/office/powerpoint/2010/main" val="1470783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52399" y="76200"/>
            <a:ext cx="8861425" cy="533400"/>
          </a:xfrm>
        </p:spPr>
        <p:txBody>
          <a:bodyPr>
            <a:normAutofit fontScale="90000"/>
          </a:bodyPr>
          <a:lstStyle/>
          <a:p>
            <a:pPr algn="ctr"/>
            <a:r>
              <a:rPr lang="en-US" sz="3800" dirty="0">
                <a:solidFill>
                  <a:schemeClr val="tx1"/>
                </a:solidFill>
              </a:rPr>
              <a:t>Aerial Map</a:t>
            </a:r>
            <a:endParaRPr lang="en-US" dirty="0">
              <a:solidFill>
                <a:srgbClr val="FF0000"/>
              </a:solidFill>
            </a:endParaRPr>
          </a:p>
        </p:txBody>
      </p:sp>
      <p:sp>
        <p:nvSpPr>
          <p:cNvPr id="2" name="Slide Number Placeholder 1"/>
          <p:cNvSpPr>
            <a:spLocks noGrp="1"/>
          </p:cNvSpPr>
          <p:nvPr>
            <p:ph type="sldNum" sz="quarter" idx="12"/>
          </p:nvPr>
        </p:nvSpPr>
        <p:spPr/>
        <p:txBody>
          <a:bodyPr/>
          <a:lstStyle/>
          <a:p>
            <a:pPr>
              <a:defRPr/>
            </a:pPr>
            <a:fld id="{8B4753FA-B5C0-4E5A-A218-A2FADBD29F50}" type="slidenum">
              <a:rPr lang="en-US" smtClean="0"/>
              <a:pPr>
                <a:defRPr/>
              </a:pPr>
              <a:t>4</a:t>
            </a:fld>
            <a:endParaRPr lang="en-US" dirty="0"/>
          </a:p>
        </p:txBody>
      </p:sp>
      <p:pic>
        <p:nvPicPr>
          <p:cNvPr id="6" name="Picture 5">
            <a:extLst>
              <a:ext uri="{FF2B5EF4-FFF2-40B4-BE49-F238E27FC236}">
                <a16:creationId xmlns:a16="http://schemas.microsoft.com/office/drawing/2014/main" id="{CC10FD4A-A628-9D9F-A4FE-AC29A7B6BC47}"/>
              </a:ext>
            </a:extLst>
          </p:cNvPr>
          <p:cNvPicPr>
            <a:picLocks noChangeAspect="1"/>
          </p:cNvPicPr>
          <p:nvPr/>
        </p:nvPicPr>
        <p:blipFill>
          <a:blip r:embed="rId3"/>
          <a:stretch>
            <a:fillRect/>
          </a:stretch>
        </p:blipFill>
        <p:spPr>
          <a:xfrm>
            <a:off x="532109" y="644942"/>
            <a:ext cx="8102004" cy="5946358"/>
          </a:xfrm>
          <a:prstGeom prst="rect">
            <a:avLst/>
          </a:prstGeom>
        </p:spPr>
      </p:pic>
    </p:spTree>
    <p:extLst>
      <p:ext uri="{BB962C8B-B14F-4D97-AF65-F5344CB8AC3E}">
        <p14:creationId xmlns:p14="http://schemas.microsoft.com/office/powerpoint/2010/main" val="3291064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399" y="76200"/>
            <a:ext cx="8861425" cy="533400"/>
          </a:xfrm>
        </p:spPr>
        <p:txBody>
          <a:bodyPr>
            <a:normAutofit fontScale="90000"/>
          </a:bodyPr>
          <a:lstStyle/>
          <a:p>
            <a:pPr algn="ctr"/>
            <a:r>
              <a:rPr lang="en-US" sz="3800" dirty="0">
                <a:solidFill>
                  <a:schemeClr val="tx1"/>
                </a:solidFill>
              </a:rPr>
              <a:t>Conceptual Site Plan</a:t>
            </a:r>
            <a:endParaRPr lang="en-US" dirty="0">
              <a:solidFill>
                <a:srgbClr val="FF0000"/>
              </a:solidFill>
            </a:endParaRPr>
          </a:p>
        </p:txBody>
      </p:sp>
      <p:sp>
        <p:nvSpPr>
          <p:cNvPr id="2" name="Slide Number Placeholder 1"/>
          <p:cNvSpPr>
            <a:spLocks noGrp="1"/>
          </p:cNvSpPr>
          <p:nvPr>
            <p:ph type="sldNum" sz="quarter" idx="12"/>
          </p:nvPr>
        </p:nvSpPr>
        <p:spPr/>
        <p:txBody>
          <a:bodyPr/>
          <a:lstStyle/>
          <a:p>
            <a:pPr>
              <a:defRPr/>
            </a:pPr>
            <a:fld id="{8B4753FA-B5C0-4E5A-A218-A2FADBD29F50}" type="slidenum">
              <a:rPr lang="en-US" smtClean="0"/>
              <a:pPr>
                <a:defRPr/>
              </a:pPr>
              <a:t>5</a:t>
            </a:fld>
            <a:endParaRPr lang="en-US" dirty="0"/>
          </a:p>
        </p:txBody>
      </p:sp>
      <p:pic>
        <p:nvPicPr>
          <p:cNvPr id="4" name="Picture 3"/>
          <p:cNvPicPr>
            <a:picLocks noChangeAspect="1"/>
          </p:cNvPicPr>
          <p:nvPr/>
        </p:nvPicPr>
        <p:blipFill>
          <a:blip r:embed="rId3"/>
          <a:stretch>
            <a:fillRect/>
          </a:stretch>
        </p:blipFill>
        <p:spPr>
          <a:xfrm>
            <a:off x="914400" y="609600"/>
            <a:ext cx="7086600" cy="6124848"/>
          </a:xfrm>
          <a:prstGeom prst="rect">
            <a:avLst/>
          </a:prstGeom>
        </p:spPr>
      </p:pic>
    </p:spTree>
    <p:extLst>
      <p:ext uri="{BB962C8B-B14F-4D97-AF65-F5344CB8AC3E}">
        <p14:creationId xmlns:p14="http://schemas.microsoft.com/office/powerpoint/2010/main" val="1470996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B4753FA-B5C0-4E5A-A218-A2FADBD29F50}" type="slidenum">
              <a:rPr lang="en-US" smtClean="0"/>
              <a:pPr>
                <a:defRPr/>
              </a:pPr>
              <a:t>6</a:t>
            </a:fld>
            <a:endParaRPr lang="en-US" dirty="0"/>
          </a:p>
        </p:txBody>
      </p:sp>
      <p:sp>
        <p:nvSpPr>
          <p:cNvPr id="5" name="Title 2"/>
          <p:cNvSpPr>
            <a:spLocks noGrp="1"/>
          </p:cNvSpPr>
          <p:nvPr>
            <p:ph type="title"/>
          </p:nvPr>
        </p:nvSpPr>
        <p:spPr>
          <a:xfrm>
            <a:off x="152399" y="76200"/>
            <a:ext cx="8861425" cy="533400"/>
          </a:xfrm>
        </p:spPr>
        <p:txBody>
          <a:bodyPr>
            <a:normAutofit fontScale="90000"/>
          </a:bodyPr>
          <a:lstStyle/>
          <a:p>
            <a:pPr algn="ctr"/>
            <a:r>
              <a:rPr lang="en-US" sz="3800" dirty="0">
                <a:solidFill>
                  <a:schemeClr val="tx1"/>
                </a:solidFill>
              </a:rPr>
              <a:t>Conceptual Site Plan</a:t>
            </a:r>
            <a:endParaRPr lang="en-US" dirty="0">
              <a:solidFill>
                <a:srgbClr val="FF0000"/>
              </a:solidFill>
            </a:endParaRPr>
          </a:p>
        </p:txBody>
      </p:sp>
      <p:pic>
        <p:nvPicPr>
          <p:cNvPr id="6" name="Picture 5"/>
          <p:cNvPicPr>
            <a:picLocks noChangeAspect="1"/>
          </p:cNvPicPr>
          <p:nvPr/>
        </p:nvPicPr>
        <p:blipFill>
          <a:blip r:embed="rId2"/>
          <a:stretch>
            <a:fillRect/>
          </a:stretch>
        </p:blipFill>
        <p:spPr>
          <a:xfrm>
            <a:off x="838200" y="661683"/>
            <a:ext cx="7010400" cy="6104395"/>
          </a:xfrm>
          <a:prstGeom prst="rect">
            <a:avLst/>
          </a:prstGeom>
        </p:spPr>
      </p:pic>
    </p:spTree>
    <p:extLst>
      <p:ext uri="{BB962C8B-B14F-4D97-AF65-F5344CB8AC3E}">
        <p14:creationId xmlns:p14="http://schemas.microsoft.com/office/powerpoint/2010/main" val="766904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B4753FA-B5C0-4E5A-A218-A2FADBD29F50}" type="slidenum">
              <a:rPr lang="en-US" smtClean="0"/>
              <a:pPr>
                <a:defRPr/>
              </a:pPr>
              <a:t>7</a:t>
            </a:fld>
            <a:endParaRPr lang="en-US" dirty="0"/>
          </a:p>
        </p:txBody>
      </p:sp>
      <p:sp>
        <p:nvSpPr>
          <p:cNvPr id="5" name="Rectangle 4"/>
          <p:cNvSpPr/>
          <p:nvPr/>
        </p:nvSpPr>
        <p:spPr>
          <a:xfrm>
            <a:off x="4145881" y="5947073"/>
            <a:ext cx="4501232" cy="923330"/>
          </a:xfrm>
          <a:prstGeom prst="rect">
            <a:avLst/>
          </a:prstGeom>
        </p:spPr>
        <p:txBody>
          <a:bodyPr wrap="none">
            <a:spAutoFit/>
          </a:bodyPr>
          <a:lstStyle/>
          <a:p>
            <a:pPr marL="109537" algn="just"/>
            <a:r>
              <a:rPr lang="en-US" sz="2700" dirty="0">
                <a:latin typeface="+mj-lt"/>
              </a:rPr>
              <a:t>Existing Building – </a:t>
            </a:r>
          </a:p>
          <a:p>
            <a:pPr marL="109537" algn="just"/>
            <a:r>
              <a:rPr lang="en-US" sz="2700" dirty="0">
                <a:latin typeface="+mj-lt"/>
              </a:rPr>
              <a:t>9165 E Del Camino Drive</a:t>
            </a:r>
          </a:p>
        </p:txBody>
      </p:sp>
      <p:pic>
        <p:nvPicPr>
          <p:cNvPr id="7" name="Picture 6"/>
          <p:cNvPicPr/>
          <p:nvPr/>
        </p:nvPicPr>
        <p:blipFill>
          <a:blip r:embed="rId2"/>
          <a:stretch>
            <a:fillRect/>
          </a:stretch>
        </p:blipFill>
        <p:spPr>
          <a:xfrm>
            <a:off x="152400" y="76200"/>
            <a:ext cx="6595110" cy="2778125"/>
          </a:xfrm>
          <a:prstGeom prst="rect">
            <a:avLst/>
          </a:prstGeom>
        </p:spPr>
      </p:pic>
      <p:pic>
        <p:nvPicPr>
          <p:cNvPr id="8" name="Picture 7"/>
          <p:cNvPicPr/>
          <p:nvPr/>
        </p:nvPicPr>
        <p:blipFill>
          <a:blip r:embed="rId3"/>
          <a:stretch>
            <a:fillRect/>
          </a:stretch>
        </p:blipFill>
        <p:spPr>
          <a:xfrm>
            <a:off x="2443001" y="3047456"/>
            <a:ext cx="6607810" cy="2821305"/>
          </a:xfrm>
          <a:prstGeom prst="rect">
            <a:avLst/>
          </a:prstGeom>
        </p:spPr>
      </p:pic>
    </p:spTree>
    <p:extLst>
      <p:ext uri="{BB962C8B-B14F-4D97-AF65-F5344CB8AC3E}">
        <p14:creationId xmlns:p14="http://schemas.microsoft.com/office/powerpoint/2010/main" val="1555057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B4753FA-B5C0-4E5A-A218-A2FADBD29F50}" type="slidenum">
              <a:rPr lang="en-US" smtClean="0"/>
              <a:pPr>
                <a:defRPr/>
              </a:pPr>
              <a:t>8</a:t>
            </a:fld>
            <a:endParaRPr lang="en-US" dirty="0"/>
          </a:p>
        </p:txBody>
      </p:sp>
      <p:sp>
        <p:nvSpPr>
          <p:cNvPr id="7" name="Title 2"/>
          <p:cNvSpPr>
            <a:spLocks noGrp="1"/>
          </p:cNvSpPr>
          <p:nvPr>
            <p:ph type="title"/>
          </p:nvPr>
        </p:nvSpPr>
        <p:spPr>
          <a:xfrm>
            <a:off x="4648200" y="336622"/>
            <a:ext cx="8229600" cy="1143000"/>
          </a:xfrm>
        </p:spPr>
        <p:txBody>
          <a:bodyPr>
            <a:normAutofit fontScale="90000"/>
          </a:bodyPr>
          <a:lstStyle/>
          <a:p>
            <a:br>
              <a:rPr lang="en-US" sz="4600" dirty="0">
                <a:solidFill>
                  <a:schemeClr val="tx1"/>
                </a:solidFill>
              </a:rPr>
            </a:br>
            <a:r>
              <a:rPr lang="en-US" sz="4600" dirty="0">
                <a:solidFill>
                  <a:schemeClr val="tx1"/>
                </a:solidFill>
              </a:rPr>
              <a:t>Zoning</a:t>
            </a:r>
            <a:br>
              <a:rPr lang="en-US" dirty="0">
                <a:solidFill>
                  <a:schemeClr val="tx1"/>
                </a:solidFill>
              </a:rPr>
            </a:br>
            <a:r>
              <a:rPr lang="en-US" dirty="0">
                <a:solidFill>
                  <a:srgbClr val="FF0000"/>
                </a:solidFill>
              </a:rPr>
              <a:t>	</a:t>
            </a:r>
            <a:r>
              <a:rPr lang="en-US" dirty="0"/>
              <a:t>	</a:t>
            </a:r>
            <a:br>
              <a:rPr lang="en-US" dirty="0"/>
            </a:br>
            <a:endParaRPr lang="en-US" dirty="0">
              <a:solidFill>
                <a:srgbClr val="FF0000"/>
              </a:solidFill>
            </a:endParaRPr>
          </a:p>
        </p:txBody>
      </p:sp>
      <p:sp>
        <p:nvSpPr>
          <p:cNvPr id="8" name="Title 2"/>
          <p:cNvSpPr txBox="1">
            <a:spLocks/>
          </p:cNvSpPr>
          <p:nvPr/>
        </p:nvSpPr>
        <p:spPr>
          <a:xfrm>
            <a:off x="990600" y="5309849"/>
            <a:ext cx="8534400" cy="1143000"/>
          </a:xfrm>
          <a:prstGeom prst="rect">
            <a:avLst/>
          </a:prstGeom>
        </p:spPr>
        <p:txBody>
          <a:bodyPr vert="horz" rtlCol="0" anchor="ctr">
            <a:normAutofit fontScale="52500" lnSpcReduction="20000"/>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endParaRPr lang="en-US" sz="4000" dirty="0"/>
          </a:p>
          <a:p>
            <a:r>
              <a:rPr lang="en-US" sz="7800" dirty="0">
                <a:solidFill>
                  <a:schemeClr val="tx1"/>
                </a:solidFill>
              </a:rPr>
              <a:t>General Plan</a:t>
            </a:r>
            <a:r>
              <a:rPr lang="en-US" dirty="0"/>
              <a:t>		</a:t>
            </a:r>
            <a:br>
              <a:rPr lang="en-US" dirty="0"/>
            </a:br>
            <a:endParaRPr lang="en-US" dirty="0">
              <a:solidFill>
                <a:srgbClr val="FF0000"/>
              </a:solidFill>
            </a:endParaRPr>
          </a:p>
        </p:txBody>
      </p:sp>
      <p:pic>
        <p:nvPicPr>
          <p:cNvPr id="10" name="Picture 9"/>
          <p:cNvPicPr/>
          <p:nvPr/>
        </p:nvPicPr>
        <p:blipFill>
          <a:blip r:embed="rId2"/>
          <a:stretch>
            <a:fillRect/>
          </a:stretch>
        </p:blipFill>
        <p:spPr>
          <a:xfrm>
            <a:off x="4495800" y="3548698"/>
            <a:ext cx="4373880" cy="2860040"/>
          </a:xfrm>
          <a:prstGeom prst="rect">
            <a:avLst/>
          </a:prstGeom>
        </p:spPr>
      </p:pic>
      <p:pic>
        <p:nvPicPr>
          <p:cNvPr id="3" name="Picture 2">
            <a:extLst>
              <a:ext uri="{FF2B5EF4-FFF2-40B4-BE49-F238E27FC236}">
                <a16:creationId xmlns:a16="http://schemas.microsoft.com/office/drawing/2014/main" id="{D9896C5F-986C-6309-A433-C0999615A584}"/>
              </a:ext>
            </a:extLst>
          </p:cNvPr>
          <p:cNvPicPr>
            <a:picLocks noChangeAspect="1"/>
          </p:cNvPicPr>
          <p:nvPr/>
        </p:nvPicPr>
        <p:blipFill>
          <a:blip r:embed="rId3"/>
          <a:stretch>
            <a:fillRect/>
          </a:stretch>
        </p:blipFill>
        <p:spPr>
          <a:xfrm>
            <a:off x="86990" y="148692"/>
            <a:ext cx="4561210" cy="3355895"/>
          </a:xfrm>
          <a:prstGeom prst="rect">
            <a:avLst/>
          </a:prstGeom>
        </p:spPr>
      </p:pic>
    </p:spTree>
    <p:extLst>
      <p:ext uri="{BB962C8B-B14F-4D97-AF65-F5344CB8AC3E}">
        <p14:creationId xmlns:p14="http://schemas.microsoft.com/office/powerpoint/2010/main" val="2250695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927" y="838200"/>
            <a:ext cx="8229600" cy="4525962"/>
          </a:xfrm>
        </p:spPr>
        <p:txBody>
          <a:bodyPr/>
          <a:lstStyle/>
          <a:p>
            <a:pPr>
              <a:lnSpc>
                <a:spcPct val="90000"/>
              </a:lnSpc>
            </a:pPr>
            <a:r>
              <a:rPr lang="en-US" sz="1800" dirty="0"/>
              <a:t>A specific use that is not listed as allowed, allowed with conditions, or allowed with a conditional use permit in a particular zoning district may be allowed through a use variance.</a:t>
            </a:r>
          </a:p>
          <a:p>
            <a:pPr marL="109537" indent="0">
              <a:lnSpc>
                <a:spcPct val="90000"/>
              </a:lnSpc>
              <a:buNone/>
            </a:pPr>
            <a:endParaRPr lang="en-US" sz="1800" dirty="0"/>
          </a:p>
          <a:p>
            <a:pPr>
              <a:lnSpc>
                <a:spcPct val="90000"/>
              </a:lnSpc>
            </a:pPr>
            <a:r>
              <a:rPr lang="en-US" sz="1800" dirty="0"/>
              <a:t>A use approved by a use variance may not be changed, altered or increased in intensity except as specifically approved by the Community Council through the approval process in Article 2.3 and 2.5.</a:t>
            </a:r>
          </a:p>
          <a:p>
            <a:pPr marL="109537" indent="0">
              <a:lnSpc>
                <a:spcPct val="90000"/>
              </a:lnSpc>
              <a:buNone/>
            </a:pPr>
            <a:endParaRPr lang="en-US" sz="1800" dirty="0"/>
          </a:p>
          <a:p>
            <a:pPr>
              <a:lnSpc>
                <a:spcPct val="90000"/>
              </a:lnSpc>
            </a:pPr>
            <a:r>
              <a:rPr lang="en-US" sz="1800" dirty="0"/>
              <a:t>The Community Council may approve a use variance if it finds that the five (5) findings required in Section 2.10.3 have been met.</a:t>
            </a:r>
          </a:p>
          <a:p>
            <a:pPr>
              <a:lnSpc>
                <a:spcPct val="90000"/>
              </a:lnSpc>
            </a:pPr>
            <a:endParaRPr lang="en-US" sz="1900" dirty="0"/>
          </a:p>
          <a:p>
            <a:pPr>
              <a:lnSpc>
                <a:spcPct val="90000"/>
              </a:lnSpc>
            </a:pPr>
            <a:r>
              <a:rPr lang="en-US" sz="1900" dirty="0"/>
              <a:t>Applicants for a use variance must address any adverse impacts the use may have on the surrounding area, such as:</a:t>
            </a:r>
          </a:p>
          <a:p>
            <a:pPr lvl="1">
              <a:lnSpc>
                <a:spcPct val="90000"/>
              </a:lnSpc>
            </a:pPr>
            <a:r>
              <a:rPr lang="en-US" sz="1600" dirty="0"/>
              <a:t>Nuisance arising from noise, smoke, odor, dust, vibration, light trespass, glare or electromagnetic static.</a:t>
            </a:r>
          </a:p>
          <a:p>
            <a:pPr lvl="1">
              <a:lnSpc>
                <a:spcPct val="90000"/>
              </a:lnSpc>
            </a:pPr>
            <a:r>
              <a:rPr lang="en-US" sz="1600" dirty="0"/>
              <a:t>Hazards to persons and property from possible explosion, contamination or fire. </a:t>
            </a:r>
          </a:p>
          <a:p>
            <a:pPr lvl="1">
              <a:lnSpc>
                <a:spcPct val="90000"/>
              </a:lnSpc>
            </a:pPr>
            <a:r>
              <a:rPr lang="en-US" sz="1600" dirty="0"/>
              <a:t>Volume, type or character of traffic unusual for the area.</a:t>
            </a:r>
          </a:p>
          <a:p>
            <a:pPr lvl="1">
              <a:lnSpc>
                <a:spcPct val="90000"/>
              </a:lnSpc>
            </a:pPr>
            <a:r>
              <a:rPr lang="en-US" sz="1600" dirty="0"/>
              <a:t>Visual impacts.</a:t>
            </a:r>
          </a:p>
          <a:p>
            <a:endParaRPr lang="en-US" sz="2000" dirty="0"/>
          </a:p>
        </p:txBody>
      </p:sp>
      <p:sp>
        <p:nvSpPr>
          <p:cNvPr id="3" name="Title 2"/>
          <p:cNvSpPr>
            <a:spLocks noGrp="1"/>
          </p:cNvSpPr>
          <p:nvPr>
            <p:ph type="title"/>
          </p:nvPr>
        </p:nvSpPr>
        <p:spPr>
          <a:xfrm>
            <a:off x="457200" y="0"/>
            <a:ext cx="8229600" cy="1143000"/>
          </a:xfrm>
        </p:spPr>
        <p:txBody>
          <a:bodyPr>
            <a:noAutofit/>
          </a:bodyPr>
          <a:lstStyle/>
          <a:p>
            <a:pPr algn="ctr"/>
            <a:r>
              <a:rPr lang="en-US" dirty="0">
                <a:solidFill>
                  <a:schemeClr val="tx1"/>
                </a:solidFill>
              </a:rPr>
              <a:t>What is a Use Variance?</a:t>
            </a:r>
          </a:p>
        </p:txBody>
      </p:sp>
      <p:sp>
        <p:nvSpPr>
          <p:cNvPr id="4" name="Slide Number Placeholder 3"/>
          <p:cNvSpPr>
            <a:spLocks noGrp="1"/>
          </p:cNvSpPr>
          <p:nvPr>
            <p:ph type="sldNum" sz="quarter" idx="12"/>
          </p:nvPr>
        </p:nvSpPr>
        <p:spPr/>
        <p:txBody>
          <a:bodyPr/>
          <a:lstStyle/>
          <a:p>
            <a:pPr>
              <a:defRPr/>
            </a:pPr>
            <a:fld id="{8B4753FA-B5C0-4E5A-A218-A2FADBD29F50}" type="slidenum">
              <a:rPr lang="en-US" smtClean="0"/>
              <a:pPr>
                <a:defRPr/>
              </a:pPr>
              <a:t>9</a:t>
            </a:fld>
            <a:endParaRPr lang="en-US" dirty="0"/>
          </a:p>
        </p:txBody>
      </p:sp>
      <p:pic>
        <p:nvPicPr>
          <p:cNvPr id="5" name="Picture 4"/>
          <p:cNvPicPr>
            <a:picLocks noChangeAspect="1" noChangeArrowheads="1"/>
          </p:cNvPicPr>
          <p:nvPr/>
        </p:nvPicPr>
        <p:blipFill>
          <a:blip r:embed="rId3" cstate="print"/>
          <a:srcRect/>
          <a:stretch>
            <a:fillRect/>
          </a:stretch>
        </p:blipFill>
        <p:spPr bwMode="auto">
          <a:xfrm>
            <a:off x="76200" y="6074664"/>
            <a:ext cx="762000" cy="762000"/>
          </a:xfrm>
          <a:prstGeom prst="rect">
            <a:avLst/>
          </a:prstGeom>
          <a:noFill/>
          <a:ln w="9525">
            <a:noFill/>
            <a:miter lim="800000"/>
            <a:headEnd/>
            <a:tailEnd/>
          </a:ln>
        </p:spPr>
      </p:pic>
    </p:spTree>
    <p:extLst>
      <p:ext uri="{BB962C8B-B14F-4D97-AF65-F5344CB8AC3E}">
        <p14:creationId xmlns:p14="http://schemas.microsoft.com/office/powerpoint/2010/main" val="13118671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2.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3.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4.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FF28CE9AA06E419D24C297318B02C8" ma:contentTypeVersion="3" ma:contentTypeDescription="Create a new document." ma:contentTypeScope="" ma:versionID="02e79995ebba15bf8df273f98db8210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B18FA35C-D075-4FDB-BE03-E56FDFEEB9E4}">
  <ds:schemaRefs>
    <ds:schemaRef ds:uri="http://schemas.microsoft.com/sharepoint/v3/contenttype/forms"/>
  </ds:schemaRefs>
</ds:datastoreItem>
</file>

<file path=customXml/itemProps2.xml><?xml version="1.0" encoding="utf-8"?>
<ds:datastoreItem xmlns:ds="http://schemas.openxmlformats.org/officeDocument/2006/customXml" ds:itemID="{1E17BBCD-200E-4B63-98A2-3EB85A2FB8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6AAF75C-AD92-4FBF-9F1E-90F48B93197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Concourse</Template>
  <TotalTime>10762</TotalTime>
  <Words>1038</Words>
  <Application>Microsoft Office PowerPoint</Application>
  <PresentationFormat>On-screen Show (4:3)</PresentationFormat>
  <Paragraphs>128</Paragraphs>
  <Slides>18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Lucida Sans Unicode</vt:lpstr>
      <vt:lpstr>Verdana</vt:lpstr>
      <vt:lpstr>Wingdings 2</vt:lpstr>
      <vt:lpstr>Wingdings 3</vt:lpstr>
      <vt:lpstr>Concourse</vt:lpstr>
      <vt:lpstr>SRPMIC Community Development Department Planning Services Division  presents to the   Land Management Board </vt:lpstr>
      <vt:lpstr>Agenda</vt:lpstr>
      <vt:lpstr>Applicant’s Request </vt:lpstr>
      <vt:lpstr>Aerial Map</vt:lpstr>
      <vt:lpstr>Conceptual Site Plan</vt:lpstr>
      <vt:lpstr>Conceptual Site Plan</vt:lpstr>
      <vt:lpstr>PowerPoint Presentation</vt:lpstr>
      <vt:lpstr> Zoning    </vt:lpstr>
      <vt:lpstr>What is a Use Variance?</vt:lpstr>
      <vt:lpstr>Use Variance Requirements </vt:lpstr>
      <vt:lpstr>Dimensional Variance Requirements </vt:lpstr>
      <vt:lpstr>Dimensional Variance Requirements </vt:lpstr>
      <vt:lpstr>Dimensional Variance Requirements </vt:lpstr>
      <vt:lpstr>Dimensional Variance Requirements </vt:lpstr>
      <vt:lpstr>Recommended Stipulation </vt:lpstr>
      <vt:lpstr>Environmental Review </vt:lpstr>
      <vt:lpstr>Next Steps</vt:lpstr>
      <vt:lpstr>Thank you!</vt:lpstr>
    </vt:vector>
  </TitlesOfParts>
  <Company>SRPMIC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Salt River Project (SRP) Agricultural  Improvement and Power District  Business Lease B-245  SRP Granite Reef Underground Storage Project (GRUSP)</dc:title>
  <dc:creator>gubsers</dc:creator>
  <cp:lastModifiedBy>McAllister, Richard</cp:lastModifiedBy>
  <cp:revision>498</cp:revision>
  <cp:lastPrinted>2019-04-01T17:47:57Z</cp:lastPrinted>
  <dcterms:created xsi:type="dcterms:W3CDTF">2010-02-02T00:46:10Z</dcterms:created>
  <dcterms:modified xsi:type="dcterms:W3CDTF">2025-05-13T17:55:21Z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0x01010007FF28CE9AA06E419D24C297318B02C8</vt:lpwstr>
  </property>
  <property fmtid="{D5CDD505-2E9C-101B-9397-08002B2CF9AE}" pid="3" name="Order">
    <vt:r8>2755700</vt:r8>
  </property>
  <property fmtid="{D5CDD505-2E9C-101B-9397-08002B2CF9AE}" pid="4" name="xd_ProgID">
    <vt:lpwstr/>
  </property>
  <property fmtid="{D5CDD505-2E9C-101B-9397-08002B2CF9AE}" pid="5" name="TemplateUrl">
    <vt:lpwstr/>
  </property>
  <property fmtid="{D5CDD505-2E9C-101B-9397-08002B2CF9AE}" pid="6" name="S1CF6F1A555F4CB98551FB86C52C948B">
    <vt:lpwstr>No</vt:lpwstr>
  </property>
  <property fmtid="{D5CDD505-2E9C-101B-9397-08002B2CF9AE}" pid="7" name="P1CF6F1A555F4CB98551FB86C52C948B">
    <vt:lpwstr>http://sharepriprd/dept/cdd/edd/_layouts/hisoftware/ScanResultsDialog.aspx?ItemUniqueId=5a8d998f-cc20-4805-8d73-327fbd1b4967&amp;fieldName=PII&amp;IsDlg=1, No</vt:lpwstr>
  </property>
  <property fmtid="{D5CDD505-2E9C-101B-9397-08002B2CF9AE}" pid="8" name="_AdHocReviewCycleID">
    <vt:i4>-856524860</vt:i4>
  </property>
  <property fmtid="{D5CDD505-2E9C-101B-9397-08002B2CF9AE}" pid="9" name="_NewReviewCycle">
    <vt:lpwstr/>
  </property>
  <property fmtid="{D5CDD505-2E9C-101B-9397-08002B2CF9AE}" pid="10" name="_EmailSubject">
    <vt:lpwstr>Addition to Current Projects Box on Public Hearing Page - SRPMIC</vt:lpwstr>
  </property>
  <property fmtid="{D5CDD505-2E9C-101B-9397-08002B2CF9AE}" pid="11" name="_AuthorEmail">
    <vt:lpwstr>Richard.McAllister@SRPMIC-nsn.gov</vt:lpwstr>
  </property>
  <property fmtid="{D5CDD505-2E9C-101B-9397-08002B2CF9AE}" pid="12" name="_AuthorEmailDisplayName">
    <vt:lpwstr>McAllister, Richard</vt:lpwstr>
  </property>
  <property fmtid="{D5CDD505-2E9C-101B-9397-08002B2CF9AE}" pid="13" name="_PreviousAdHocReviewCycleID">
    <vt:i4>238048092</vt:i4>
  </property>
</Properties>
</file>