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179" r:id="rId1"/>
  </p:sldMasterIdLst>
  <p:notesMasterIdLst>
    <p:notesMasterId r:id="rId44"/>
  </p:notesMasterIdLst>
  <p:sldIdLst>
    <p:sldId id="256" r:id="rId2"/>
    <p:sldId id="269" r:id="rId3"/>
    <p:sldId id="330" r:id="rId4"/>
    <p:sldId id="331" r:id="rId5"/>
    <p:sldId id="332" r:id="rId6"/>
    <p:sldId id="344" r:id="rId7"/>
    <p:sldId id="333" r:id="rId8"/>
    <p:sldId id="358" r:id="rId9"/>
    <p:sldId id="335" r:id="rId10"/>
    <p:sldId id="337" r:id="rId11"/>
    <p:sldId id="338" r:id="rId12"/>
    <p:sldId id="339" r:id="rId13"/>
    <p:sldId id="287" r:id="rId14"/>
    <p:sldId id="312" r:id="rId15"/>
    <p:sldId id="340" r:id="rId16"/>
    <p:sldId id="341" r:id="rId17"/>
    <p:sldId id="342" r:id="rId18"/>
    <p:sldId id="343" r:id="rId19"/>
    <p:sldId id="326" r:id="rId20"/>
    <p:sldId id="327" r:id="rId21"/>
    <p:sldId id="328" r:id="rId22"/>
    <p:sldId id="345" r:id="rId23"/>
    <p:sldId id="346" r:id="rId24"/>
    <p:sldId id="354" r:id="rId25"/>
    <p:sldId id="355" r:id="rId26"/>
    <p:sldId id="260" r:id="rId27"/>
    <p:sldId id="270" r:id="rId28"/>
    <p:sldId id="284" r:id="rId29"/>
    <p:sldId id="298" r:id="rId30"/>
    <p:sldId id="349" r:id="rId31"/>
    <p:sldId id="266" r:id="rId32"/>
    <p:sldId id="350" r:id="rId33"/>
    <p:sldId id="299" r:id="rId34"/>
    <p:sldId id="352" r:id="rId35"/>
    <p:sldId id="308" r:id="rId36"/>
    <p:sldId id="353" r:id="rId37"/>
    <p:sldId id="301" r:id="rId38"/>
    <p:sldId id="288" r:id="rId39"/>
    <p:sldId id="300" r:id="rId40"/>
    <p:sldId id="356" r:id="rId41"/>
    <p:sldId id="357" r:id="rId42"/>
    <p:sldId id="259" r:id="rId4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ver, Suzanne" initials="CS" lastIdx="0" clrIdx="0">
    <p:extLst>
      <p:ext uri="{19B8F6BF-5375-455C-9EA6-DF929625EA0E}">
        <p15:presenceInfo xmlns:p15="http://schemas.microsoft.com/office/powerpoint/2012/main" userId="S-1-5-21-3719150326-1940438702-1349943391-13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CC0000"/>
    <a:srgbClr val="FF6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9" autoAdjust="0"/>
    <p:restoredTop sz="96472" autoAdjust="0"/>
  </p:normalViewPr>
  <p:slideViewPr>
    <p:cSldViewPr snapToGrid="0">
      <p:cViewPr varScale="1">
        <p:scale>
          <a:sx n="94" d="100"/>
          <a:sy n="94" d="100"/>
        </p:scale>
        <p:origin x="2120" y="60"/>
      </p:cViewPr>
      <p:guideLst/>
    </p:cSldViewPr>
  </p:slideViewPr>
  <p:outlineViewPr>
    <p:cViewPr>
      <p:scale>
        <a:sx n="33" d="100"/>
        <a:sy n="33" d="100"/>
      </p:scale>
      <p:origin x="0" y="-89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AA83993-053F-48AE-BF30-6BA860432FAC}" type="datetimeFigureOut">
              <a:rPr lang="en-US" smtClean="0"/>
              <a:t>9/14/2023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5C07E3D9-B37E-4C59-A5C6-A9BE5C31E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5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4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4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70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42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5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56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0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75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3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58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7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40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 dirty="0">
                <a:solidFill>
                  <a:srgbClr val="FF0000"/>
                </a:solidFill>
              </a:rPr>
              <a:t>What is closure height estimate for existing landfill?  Per</a:t>
            </a:r>
            <a:r>
              <a:rPr lang="en-US" baseline="0" dirty="0">
                <a:solidFill>
                  <a:srgbClr val="FF0000"/>
                </a:solidFill>
              </a:rPr>
              <a:t> Rich landfill would be the height of what the easternmost cell is at currently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180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 dirty="0">
                <a:solidFill>
                  <a:srgbClr val="FF0000"/>
                </a:solidFill>
              </a:rPr>
              <a:t>What is closure height estimate for existing landfill?  Per</a:t>
            </a:r>
            <a:r>
              <a:rPr lang="en-US" baseline="0" dirty="0">
                <a:solidFill>
                  <a:srgbClr val="FF0000"/>
                </a:solidFill>
              </a:rPr>
              <a:t> Rich landfill would be the height of what the easternmost cell is at currently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88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 dirty="0">
                <a:solidFill>
                  <a:srgbClr val="FF0000"/>
                </a:solidFill>
              </a:rPr>
              <a:t>What is closure height estimate for existing landfill?  Per</a:t>
            </a:r>
            <a:r>
              <a:rPr lang="en-US" baseline="0" dirty="0">
                <a:solidFill>
                  <a:srgbClr val="FF0000"/>
                </a:solidFill>
              </a:rPr>
              <a:t> Rich landfill would be the height of what the easternmost cell is at currently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97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74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 dirty="0">
                <a:solidFill>
                  <a:srgbClr val="FF0000"/>
                </a:solidFill>
              </a:rPr>
              <a:t>What is closure height estimate for existing landfill?  Per</a:t>
            </a:r>
            <a:r>
              <a:rPr lang="en-US" baseline="0" dirty="0">
                <a:solidFill>
                  <a:srgbClr val="FF0000"/>
                </a:solidFill>
              </a:rPr>
              <a:t> Rich landfill would be the height of what the easternmost cell is at currently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2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06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1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7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1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7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27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5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7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7E3D9-B37E-4C59-A5C6-A9BE5C31E7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5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BE0F-1FF3-4052-B435-D6A01387ABBB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9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7600-6C9E-4D36-883C-00C9610A06A1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20F6-51BA-4578-97F4-8AA4BE734438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5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46ED-5BD3-4E6F-A844-8201738615FA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99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B1F8-629B-4B72-882D-49BA917D8126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43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3EE1-5B19-4551-AF8E-5CA5AB866202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8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16C2-3CE5-4A2B-83E3-7470E93B451A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1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8CFC-CEED-43FB-A4BC-FBE38C0A2789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3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7770-47F2-443C-B5C6-168641900489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2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334C-F2A7-4DEA-826B-9C87AA7685DF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3" y="6386114"/>
            <a:ext cx="551167" cy="365125"/>
          </a:xfrm>
        </p:spPr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4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9CB6-F362-44C8-B717-DA28F65D9D0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3CFD-58DA-4E6D-AD99-FA42DF1ED187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4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D93E-BDF5-4F33-B77B-8E7BD226747E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7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4CCC4-7771-4355-82A1-2FFFD56CB08F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7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3FB3-6372-49AD-BD0D-0F1277F8AB19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0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0F17-8AD3-4792-BC44-69B8A9E0F07E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76F0-DBA3-46B3-8D25-A33CEBE34ED0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7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27510" y="244474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10DF34-A940-43DD-B70A-E539DB5323CC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5929" y="2444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34177&amp;picture=splash-wat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1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rawpixel.com/search/thirst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chive.org/details/DavidMcPhersonNowOurMeetingIsOv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59713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ing@SRPMIC-nsn.gov" TargetMode="External"/><Relationship Id="rId2" Type="http://schemas.openxmlformats.org/officeDocument/2006/relationships/hyperlink" Target="https://www.srpmic-nsn.gov/government/1879-phc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bcgovphotos/1842467210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67317" y="1001988"/>
            <a:ext cx="8574622" cy="2616199"/>
          </a:xfrm>
        </p:spPr>
        <p:txBody>
          <a:bodyPr/>
          <a:lstStyle/>
          <a:p>
            <a:r>
              <a:rPr lang="en-US" dirty="0"/>
              <a:t>The Future  </a:t>
            </a:r>
            <a:br>
              <a:rPr lang="en-US" dirty="0"/>
            </a:br>
            <a:r>
              <a:rPr lang="en-US" dirty="0"/>
              <a:t>of the Landfill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957" y="3618187"/>
            <a:ext cx="6987645" cy="1388534"/>
          </a:xfrm>
        </p:spPr>
        <p:txBody>
          <a:bodyPr/>
          <a:lstStyle/>
          <a:p>
            <a:r>
              <a:rPr lang="en-US" dirty="0"/>
              <a:t>Summer/Fall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005" y="715838"/>
            <a:ext cx="4159910" cy="46229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13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landfill does not pose a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significant risk of polluting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Community groundwater.</a:t>
            </a:r>
            <a:endParaRPr lang="en-US" sz="3200" b="1" dirty="0"/>
          </a:p>
          <a:p>
            <a:pPr marL="914400" lvl="2" indent="0">
              <a:spcAft>
                <a:spcPts val="0"/>
              </a:spcAft>
              <a:buNone/>
            </a:pPr>
            <a:r>
              <a:rPr lang="en-US" sz="3000" dirty="0"/>
              <a:t>SRLF operates under Subtitle D of the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/>
              <a:t>Resource Conservation and Recovery Act (RCRA).</a:t>
            </a:r>
            <a:endParaRPr lang="en-US" sz="2600" dirty="0"/>
          </a:p>
          <a:p>
            <a:pPr lvl="3">
              <a:spcAft>
                <a:spcPts val="0"/>
              </a:spcAft>
            </a:pP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A drop of water falling into a ripple&#10;&#10;Description automatically generated">
            <a:extLst>
              <a:ext uri="{FF2B5EF4-FFF2-40B4-BE49-F238E27FC236}">
                <a16:creationId xmlns:a16="http://schemas.microsoft.com/office/drawing/2014/main" id="{1A485A7E-707E-D475-20DC-6516DCD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77117" y="370969"/>
            <a:ext cx="3901489" cy="258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Protecting Groundwater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460" y="1616920"/>
            <a:ext cx="8957080" cy="4951756"/>
          </a:xfrm>
        </p:spPr>
        <p:txBody>
          <a:bodyPr anchor="t">
            <a:normAutofit lnSpcReduction="10000"/>
          </a:bodyPr>
          <a:lstStyle/>
          <a:p>
            <a:pPr lvl="2">
              <a:spcAft>
                <a:spcPts val="0"/>
              </a:spcAft>
            </a:pPr>
            <a:r>
              <a:rPr lang="en-US" sz="2600" dirty="0"/>
              <a:t>Landfills cannot be located near flood plains, 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wetlands, on a geological fault, etc.)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The bottom of the landfill is covered in a 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thick layer of non-degradable liner to prevent 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liquids from contacting soil.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Liquids (i.e. leachate) are constantly suctioned 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off the bottom to further limit incursion risk.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Groundwater under and near the landfill is checked regularly to ensure it’s clean and free of contamination.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The landfill does not except hazardous waste (e.g. paints, oils, and chemicals) </a:t>
            </a:r>
          </a:p>
          <a:p>
            <a:pPr lvl="3">
              <a:spcAft>
                <a:spcPts val="0"/>
              </a:spcAft>
            </a:pP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A glass of water being poured into a glass">
            <a:extLst>
              <a:ext uri="{FF2B5EF4-FFF2-40B4-BE49-F238E27FC236}">
                <a16:creationId xmlns:a16="http://schemas.microsoft.com/office/drawing/2014/main" id="{B8C28DF6-B99C-84E8-CD1A-F1F3DCC15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66783" y="198812"/>
            <a:ext cx="2319117" cy="3478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B8130-6A7A-F52A-BDA0-EA0C1EE45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9" y="2433729"/>
            <a:ext cx="2646811" cy="16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455" y="1196190"/>
            <a:ext cx="5548158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endParaRPr lang="en-US" sz="3200" dirty="0"/>
          </a:p>
          <a:p>
            <a:pPr marL="457200" lvl="1" indent="0">
              <a:spcAft>
                <a:spcPts val="0"/>
              </a:spcAft>
              <a:buNone/>
            </a:pPr>
            <a:endParaRPr lang="en-US" sz="3200" dirty="0"/>
          </a:p>
          <a:p>
            <a:pPr lvl="1">
              <a:spcAft>
                <a:spcPts val="0"/>
              </a:spcAft>
            </a:pPr>
            <a:r>
              <a:rPr lang="en-US" sz="3200" dirty="0"/>
              <a:t>In 2012, Council authorized an additional 60 feet of height to the landfill.</a:t>
            </a:r>
          </a:p>
          <a:p>
            <a:pPr lvl="1">
              <a:spcAft>
                <a:spcPts val="0"/>
              </a:spcAft>
            </a:pPr>
            <a:endParaRPr lang="en-US" sz="3200" dirty="0" smtClean="0"/>
          </a:p>
          <a:p>
            <a:pPr lvl="1">
              <a:spcAft>
                <a:spcPts val="0"/>
              </a:spcAft>
            </a:pPr>
            <a:r>
              <a:rPr lang="en-US" sz="3200" dirty="0" smtClean="0"/>
              <a:t>This means t</a:t>
            </a:r>
            <a:r>
              <a:rPr lang="en-US" sz="3200" dirty="0" smtClean="0"/>
              <a:t>he </a:t>
            </a:r>
            <a:r>
              <a:rPr lang="en-US" sz="3200" dirty="0"/>
              <a:t>landfill is approved to </a:t>
            </a:r>
            <a:r>
              <a:rPr lang="en-US" sz="3200" dirty="0" smtClean="0"/>
              <a:t>rise 140 </a:t>
            </a:r>
            <a:r>
              <a:rPr lang="en-US" sz="3200" dirty="0"/>
              <a:t>ft. above natural </a:t>
            </a:r>
            <a:r>
              <a:rPr lang="en-US" sz="3200" dirty="0" smtClean="0"/>
              <a:t>ground level.</a:t>
            </a:r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One glowing light up arrow among other down arrows on green pastel color background">
            <a:extLst>
              <a:ext uri="{FF2B5EF4-FFF2-40B4-BE49-F238E27FC236}">
                <a16:creationId xmlns:a16="http://schemas.microsoft.com/office/drawing/2014/main" id="{3535258E-DB35-69BD-B74F-11349ABC6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06" y="63218"/>
            <a:ext cx="4811800" cy="36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51855" cy="1752599"/>
          </a:xfrm>
        </p:spPr>
        <p:txBody>
          <a:bodyPr>
            <a:normAutofit/>
          </a:bodyPr>
          <a:lstStyle/>
          <a:p>
            <a:r>
              <a:rPr lang="en-US" sz="3200" b="1" dirty="0"/>
              <a:t>Projected Full Height -</a:t>
            </a:r>
            <a:br>
              <a:rPr lang="en-US" sz="3200" b="1" dirty="0"/>
            </a:br>
            <a:r>
              <a:rPr lang="en-US" sz="3200" b="1" dirty="0"/>
              <a:t>Looking East on SR87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" y="1543049"/>
            <a:ext cx="120205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76" y="23859"/>
            <a:ext cx="8593814" cy="676421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168" y="922222"/>
            <a:ext cx="2892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Aerial— Projected full height.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Looking East along SR87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8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landfill does not own or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operate the recycling facility. 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Republic Services leases land from the Community to operate a recycling facility.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It serves SRPMIC, Scottsdale, and Mesa.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Destroyed by fire in 2019, it is expected to reopen in Fall 2023.</a:t>
            </a:r>
          </a:p>
          <a:p>
            <a:pPr lvl="2">
              <a:spcAft>
                <a:spcPts val="0"/>
              </a:spcAft>
            </a:pPr>
            <a:endParaRPr lang="en-US" sz="2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Recycling arrows chat icon">
            <a:extLst>
              <a:ext uri="{FF2B5EF4-FFF2-40B4-BE49-F238E27FC236}">
                <a16:creationId xmlns:a16="http://schemas.microsoft.com/office/drawing/2014/main" id="{B46757D6-0C33-046A-4CFB-3DC17F8E0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31" y="0"/>
            <a:ext cx="4570259" cy="2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landfill provides the 2</a:t>
            </a:r>
            <a:r>
              <a:rPr lang="en-US" sz="3200" baseline="30000" dirty="0"/>
              <a:t>nd</a:t>
            </a:r>
            <a:r>
              <a:rPr lang="en-US" sz="3200" dirty="0"/>
              <a:t>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highest non-gaming revenues to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Community.</a:t>
            </a:r>
            <a:endParaRPr lang="en-US" sz="3200" b="1" dirty="0"/>
          </a:p>
          <a:p>
            <a:pPr marL="914400" lvl="2" indent="0">
              <a:spcAft>
                <a:spcPts val="0"/>
              </a:spcAft>
              <a:buNone/>
            </a:pPr>
            <a:r>
              <a:rPr lang="en-US" sz="2800" dirty="0"/>
              <a:t>The landfill provides:</a:t>
            </a:r>
          </a:p>
          <a:p>
            <a:pPr lvl="2">
              <a:spcAft>
                <a:spcPts val="0"/>
              </a:spcAft>
            </a:pPr>
            <a:r>
              <a:rPr lang="en-US" sz="2200" dirty="0"/>
              <a:t>14% of all non-gaming enterprise payouts.</a:t>
            </a:r>
          </a:p>
          <a:p>
            <a:pPr lvl="2">
              <a:spcAft>
                <a:spcPts val="0"/>
              </a:spcAft>
            </a:pPr>
            <a:r>
              <a:rPr lang="en-US" sz="2200" dirty="0"/>
              <a:t>The 3rd highest net income of </a:t>
            </a:r>
            <a:r>
              <a:rPr lang="en-US" sz="2200" u="sng" dirty="0"/>
              <a:t>all </a:t>
            </a:r>
            <a:r>
              <a:rPr lang="en-US" sz="2200" dirty="0"/>
              <a:t>Community enterprises.</a:t>
            </a:r>
          </a:p>
          <a:p>
            <a:pPr lvl="2">
              <a:spcAft>
                <a:spcPts val="0"/>
              </a:spcAft>
            </a:pPr>
            <a:r>
              <a:rPr lang="en-US" sz="2200" dirty="0"/>
              <a:t>A recession resistant business.</a:t>
            </a:r>
          </a:p>
          <a:p>
            <a:pPr lvl="2">
              <a:spcAft>
                <a:spcPts val="0"/>
              </a:spcAft>
            </a:pPr>
            <a:endParaRPr lang="en-US" sz="2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Stacks of gold coins">
            <a:extLst>
              <a:ext uri="{FF2B5EF4-FFF2-40B4-BE49-F238E27FC236}">
                <a16:creationId xmlns:a16="http://schemas.microsoft.com/office/drawing/2014/main" id="{20FE6171-F438-2984-C487-2A1FCFA59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22" y="0"/>
            <a:ext cx="4314756" cy="28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7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000" dirty="0"/>
              <a:t>The landfill has the highest Community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member (CM) employment rate of all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SRPMIC enterprises.</a:t>
            </a:r>
          </a:p>
          <a:p>
            <a:pPr lvl="2">
              <a:spcAft>
                <a:spcPts val="0"/>
              </a:spcAft>
            </a:pPr>
            <a:r>
              <a:rPr lang="en-US" sz="2400" dirty="0"/>
              <a:t>80% of our staff support a CM household.</a:t>
            </a:r>
          </a:p>
          <a:p>
            <a:pPr lvl="3"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$2.1M </a:t>
            </a:r>
            <a:r>
              <a:rPr lang="en-US" sz="2400" dirty="0"/>
              <a:t>in annual salaries and benefits.</a:t>
            </a:r>
          </a:p>
          <a:p>
            <a:pPr lvl="2">
              <a:spcAft>
                <a:spcPts val="0"/>
              </a:spcAft>
            </a:pPr>
            <a:r>
              <a:rPr lang="en-US" sz="2400" dirty="0"/>
              <a:t>94% of our staff support a CM or Native American household.</a:t>
            </a:r>
          </a:p>
          <a:p>
            <a:pPr lvl="3"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$2.6M </a:t>
            </a:r>
            <a:r>
              <a:rPr lang="en-US" sz="2400" dirty="0"/>
              <a:t>in annual salaries and benefits.</a:t>
            </a:r>
          </a:p>
          <a:p>
            <a:pPr lvl="2">
              <a:spcAft>
                <a:spcPts val="0"/>
              </a:spcAft>
            </a:pPr>
            <a:endParaRPr lang="en-US" sz="2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58B11-1580-5361-C475-73B56434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445" y="335480"/>
            <a:ext cx="3348246" cy="3348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70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There are many productive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uses for the landfill after it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closes.</a:t>
            </a:r>
            <a:endParaRPr lang="en-US" sz="3200" b="1" dirty="0"/>
          </a:p>
          <a:p>
            <a:pPr marL="914400" lvl="2" indent="0">
              <a:spcAft>
                <a:spcPts val="0"/>
              </a:spcAft>
              <a:buNone/>
            </a:pPr>
            <a:r>
              <a:rPr lang="en-US" sz="2800" dirty="0"/>
              <a:t>There are many options for the landfill when it closes.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Return to undisturbed open space and wildlife habitat.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Repurpose and reuse (multiple options).</a:t>
            </a:r>
          </a:p>
          <a:p>
            <a:pPr marL="914400" lvl="2" indent="0">
              <a:spcAft>
                <a:spcPts val="0"/>
              </a:spcAft>
              <a:buNone/>
            </a:pP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A group of question marks">
            <a:extLst>
              <a:ext uri="{FF2B5EF4-FFF2-40B4-BE49-F238E27FC236}">
                <a16:creationId xmlns:a16="http://schemas.microsoft.com/office/drawing/2014/main" id="{262D3E00-7972-822F-1ADF-96FB7E70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3227" y="1002123"/>
            <a:ext cx="3555167" cy="19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678" y="4821766"/>
            <a:ext cx="2888535" cy="1785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93" y="0"/>
            <a:ext cx="10018713" cy="1752599"/>
          </a:xfrm>
        </p:spPr>
        <p:txBody>
          <a:bodyPr/>
          <a:lstStyle/>
          <a:p>
            <a:r>
              <a:rPr lang="en-US" dirty="0"/>
              <a:t>Uses for a Closed Landfill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733" y="883663"/>
            <a:ext cx="7342963" cy="5415901"/>
          </a:xfrm>
        </p:spPr>
        <p:txBody>
          <a:bodyPr>
            <a:noAutofit/>
          </a:bodyPr>
          <a:lstStyle/>
          <a:p>
            <a:r>
              <a:rPr lang="en-US" dirty="0"/>
              <a:t>Recreational uses:</a:t>
            </a:r>
          </a:p>
          <a:p>
            <a:pPr lvl="1"/>
            <a:r>
              <a:rPr lang="en-US" sz="2400" dirty="0"/>
              <a:t>Rodeo grounds</a:t>
            </a:r>
          </a:p>
          <a:p>
            <a:pPr lvl="1"/>
            <a:r>
              <a:rPr lang="en-US" sz="2400" dirty="0"/>
              <a:t>Amateur hobbyists (airplane/glider, drone, kite)</a:t>
            </a:r>
          </a:p>
          <a:p>
            <a:pPr lvl="1"/>
            <a:r>
              <a:rPr lang="en-US" sz="2400" dirty="0"/>
              <a:t>Dog park</a:t>
            </a:r>
          </a:p>
          <a:p>
            <a:pPr lvl="1"/>
            <a:r>
              <a:rPr lang="en-US" sz="2400" dirty="0"/>
              <a:t>Amateur golf course (desert landscape only)</a:t>
            </a:r>
          </a:p>
          <a:p>
            <a:pPr lvl="1"/>
            <a:r>
              <a:rPr lang="en-US" sz="2400" dirty="0"/>
              <a:t>Athletic fields</a:t>
            </a:r>
          </a:p>
          <a:p>
            <a:pPr lvl="1"/>
            <a:endParaRPr lang="en-US" dirty="0"/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dirty="0"/>
              <a:t>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637A9-119A-49DA-BD12-AAC58B377D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696" y="1298278"/>
            <a:ext cx="2855710" cy="1625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6687" y="4800118"/>
            <a:ext cx="2888535" cy="1818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96" y="4808066"/>
            <a:ext cx="2855710" cy="1810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696" y="3038822"/>
            <a:ext cx="2855710" cy="16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199" y="0"/>
            <a:ext cx="7081197" cy="1752599"/>
          </a:xfrm>
        </p:spPr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784" y="2375261"/>
            <a:ext cx="8209210" cy="1506584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9600" dirty="0"/>
              <a:t>I...I...I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83ED0-C86E-5D73-7877-AA15779B317F}"/>
              </a:ext>
            </a:extLst>
          </p:cNvPr>
          <p:cNvSpPr txBox="1"/>
          <p:nvPr/>
        </p:nvSpPr>
        <p:spPr>
          <a:xfrm>
            <a:off x="2711954" y="3670646"/>
            <a:ext cx="160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E9915-FA04-0CD4-33C0-A603828E2EBB}"/>
              </a:ext>
            </a:extLst>
          </p:cNvPr>
          <p:cNvSpPr txBox="1"/>
          <p:nvPr/>
        </p:nvSpPr>
        <p:spPr>
          <a:xfrm>
            <a:off x="4696552" y="3670646"/>
            <a:ext cx="1399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Invite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362B5-FB37-0634-5A14-34E4CB55DACF}"/>
              </a:ext>
            </a:extLst>
          </p:cNvPr>
          <p:cNvSpPr txBox="1"/>
          <p:nvPr/>
        </p:nvSpPr>
        <p:spPr>
          <a:xfrm>
            <a:off x="6336237" y="3670646"/>
            <a:ext cx="206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Initiate</a:t>
            </a:r>
          </a:p>
        </p:txBody>
      </p:sp>
    </p:spTree>
    <p:extLst>
      <p:ext uri="{BB962C8B-B14F-4D97-AF65-F5344CB8AC3E}">
        <p14:creationId xmlns:p14="http://schemas.microsoft.com/office/powerpoint/2010/main" val="1124996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93" y="0"/>
            <a:ext cx="10018713" cy="1752599"/>
          </a:xfrm>
        </p:spPr>
        <p:txBody>
          <a:bodyPr/>
          <a:lstStyle/>
          <a:p>
            <a:r>
              <a:rPr lang="en-US" dirty="0"/>
              <a:t>Uses for a Closed Landfill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35" y="973872"/>
            <a:ext cx="6390069" cy="5415901"/>
          </a:xfrm>
        </p:spPr>
        <p:txBody>
          <a:bodyPr>
            <a:noAutofit/>
          </a:bodyPr>
          <a:lstStyle/>
          <a:p>
            <a:r>
              <a:rPr lang="en-US" dirty="0"/>
              <a:t>Recreational uses:</a:t>
            </a:r>
          </a:p>
          <a:p>
            <a:pPr lvl="1"/>
            <a:r>
              <a:rPr lang="en-US" sz="2400" dirty="0"/>
              <a:t>Walking and running trails</a:t>
            </a:r>
          </a:p>
          <a:p>
            <a:pPr lvl="1"/>
            <a:r>
              <a:rPr lang="en-US" sz="2400" dirty="0"/>
              <a:t>Outdoor exercise stations</a:t>
            </a:r>
          </a:p>
          <a:p>
            <a:pPr lvl="1"/>
            <a:r>
              <a:rPr lang="en-US" sz="2400" dirty="0"/>
              <a:t>Outdoor running track</a:t>
            </a:r>
          </a:p>
          <a:p>
            <a:pPr lvl="1"/>
            <a:r>
              <a:rPr lang="en-US" sz="2400" dirty="0"/>
              <a:t>Picnic areas</a:t>
            </a:r>
          </a:p>
          <a:p>
            <a:pPr lvl="1"/>
            <a:r>
              <a:rPr lang="en-US" sz="2400" dirty="0"/>
              <a:t>Amphitheater venue</a:t>
            </a:r>
          </a:p>
          <a:p>
            <a:pPr lvl="1"/>
            <a:endParaRPr lang="en-US" dirty="0"/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dirty="0"/>
              <a:t>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637A9-119A-49DA-BD12-AAC58B377D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67" y="4419210"/>
            <a:ext cx="2763519" cy="1946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748" y="2121292"/>
            <a:ext cx="2776038" cy="192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3" y="2121292"/>
            <a:ext cx="2776038" cy="1929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84" y="4708704"/>
            <a:ext cx="2979323" cy="167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3" y="4419209"/>
            <a:ext cx="2776038" cy="19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9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93" y="0"/>
            <a:ext cx="10018713" cy="1752599"/>
          </a:xfrm>
        </p:spPr>
        <p:txBody>
          <a:bodyPr/>
          <a:lstStyle/>
          <a:p>
            <a:r>
              <a:rPr lang="en-US" dirty="0"/>
              <a:t>Uses for a Closed Landfill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5145" y="1204679"/>
            <a:ext cx="6390069" cy="5415901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dirty="0"/>
              <a:t>Energy Production:</a:t>
            </a:r>
          </a:p>
          <a:p>
            <a:pPr lvl="1"/>
            <a:r>
              <a:rPr lang="en-US" sz="2400" dirty="0"/>
              <a:t>Landfill gas recovery facility</a:t>
            </a:r>
          </a:p>
          <a:p>
            <a:pPr lvl="1"/>
            <a:r>
              <a:rPr lang="en-US" sz="2400" dirty="0"/>
              <a:t>Solar panel field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/>
              <a:t>Additional Options:</a:t>
            </a:r>
          </a:p>
          <a:p>
            <a:pPr lvl="1"/>
            <a:r>
              <a:rPr lang="en-US" sz="2400" dirty="0"/>
              <a:t>Agricultural </a:t>
            </a:r>
          </a:p>
          <a:p>
            <a:pPr lvl="1"/>
            <a:r>
              <a:rPr lang="en-US" sz="2400" dirty="0"/>
              <a:t>Preserve / Botanical gardens </a:t>
            </a:r>
          </a:p>
          <a:p>
            <a:pPr lvl="1"/>
            <a:r>
              <a:rPr lang="en-US" sz="2400" dirty="0"/>
              <a:t>Parking lots</a:t>
            </a:r>
          </a:p>
          <a:p>
            <a:pPr lvl="1"/>
            <a:r>
              <a:rPr lang="en-US" sz="2400" dirty="0"/>
              <a:t>Storage facilities</a:t>
            </a:r>
          </a:p>
          <a:p>
            <a:pPr lvl="1"/>
            <a:endParaRPr lang="en-US" dirty="0"/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dirty="0"/>
              <a:t>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637A9-119A-49DA-BD12-AAC58B377D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14" y="1346896"/>
            <a:ext cx="2853175" cy="160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542"/>
          <a:stretch/>
        </p:blipFill>
        <p:spPr>
          <a:xfrm>
            <a:off x="9107779" y="3107692"/>
            <a:ext cx="2853175" cy="1609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79" y="4887482"/>
            <a:ext cx="2853175" cy="160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0230"/>
          <a:stretch/>
        </p:blipFill>
        <p:spPr>
          <a:xfrm>
            <a:off x="9107779" y="4868878"/>
            <a:ext cx="2853175" cy="1628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1267" y="1341759"/>
            <a:ext cx="2857964" cy="1614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267" y="3105513"/>
            <a:ext cx="2853175" cy="16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2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058" y="2375260"/>
            <a:ext cx="8209210" cy="2109653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0000" dirty="0"/>
              <a:t>I</a:t>
            </a:r>
            <a:r>
              <a:rPr lang="en-US" sz="9600" dirty="0"/>
              <a:t>nvite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nvite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 lnSpcReduction="10000"/>
          </a:bodyPr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Tribal Council and the Salt River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Landfill seek your input to help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 decide the future of the landfill.</a:t>
            </a:r>
          </a:p>
          <a:p>
            <a:pPr lvl="1"/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A: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smtClean="0"/>
              <a:t>Close </a:t>
            </a:r>
            <a:r>
              <a:rPr lang="en-US" sz="3200" dirty="0"/>
              <a:t>at the end of existing 				                       </a:t>
            </a:r>
            <a:r>
              <a:rPr lang="en-US" sz="3200" dirty="0" smtClean="0"/>
              <a:t>contracts</a:t>
            </a:r>
            <a:r>
              <a:rPr lang="en-US" sz="3200" dirty="0"/>
              <a:t>?</a:t>
            </a:r>
          </a:p>
          <a:p>
            <a:pPr lvl="1"/>
            <a:r>
              <a:rPr lang="en-US" sz="32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 B:</a:t>
            </a:r>
            <a:r>
              <a:rPr lang="en-US" sz="3200" b="1" dirty="0"/>
              <a:t> </a:t>
            </a:r>
            <a:r>
              <a:rPr lang="en-US" sz="3200" b="1" dirty="0" smtClean="0"/>
              <a:t> </a:t>
            </a:r>
            <a:r>
              <a:rPr lang="en-US" sz="3200" dirty="0" smtClean="0"/>
              <a:t>Operate </a:t>
            </a:r>
            <a:r>
              <a:rPr lang="en-US" sz="3200" dirty="0"/>
              <a:t>to the full approved 			                             </a:t>
            </a:r>
            <a:r>
              <a:rPr lang="en-US" sz="3200" dirty="0" smtClean="0"/>
              <a:t> height of 140 feet?</a:t>
            </a:r>
            <a:endParaRPr lang="en-US" sz="3200" dirty="0"/>
          </a:p>
          <a:p>
            <a:pPr lvl="1"/>
            <a:r>
              <a:rPr lang="en-US" sz="32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C: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3200" dirty="0" smtClean="0"/>
              <a:t>Close </a:t>
            </a:r>
            <a:r>
              <a:rPr lang="en-US" sz="3200" dirty="0"/>
              <a:t>the current site and </a:t>
            </a:r>
            <a:r>
              <a:rPr lang="en-US" sz="3200" dirty="0" smtClean="0"/>
              <a:t>open</a:t>
            </a:r>
          </a:p>
          <a:p>
            <a:pPr marL="457200" lvl="1" indent="0">
              <a:buNone/>
            </a:pPr>
            <a:r>
              <a:rPr lang="en-US" sz="3200" dirty="0" smtClean="0"/>
              <a:t>                 a new </a:t>
            </a:r>
            <a:r>
              <a:rPr lang="en-US" sz="3200" dirty="0"/>
              <a:t>one?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 descr="A road with lights in a tunnel">
            <a:extLst>
              <a:ext uri="{FF2B5EF4-FFF2-40B4-BE49-F238E27FC236}">
                <a16:creationId xmlns:a16="http://schemas.microsoft.com/office/drawing/2014/main" id="{1CB4F1F2-B3F7-557D-5C62-17C5E0A91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07086" y="222069"/>
            <a:ext cx="4071520" cy="27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dirty="0"/>
              <a:t>nvite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3200" b="1" u="sng" dirty="0"/>
              <a:t>Frequently asked questions: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Why not open a new landfill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outside the Community?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Costs are estimated to be </a:t>
            </a:r>
            <a:r>
              <a:rPr lang="en-US" sz="2600" u="sng" dirty="0"/>
              <a:t>4 times </a:t>
            </a:r>
            <a:r>
              <a:rPr lang="en-US" sz="2600" dirty="0"/>
              <a:t>higher than to move the landfill site within the Community. </a:t>
            </a:r>
          </a:p>
          <a:p>
            <a:pPr lvl="2"/>
            <a:r>
              <a:rPr lang="en-US" sz="2600" dirty="0"/>
              <a:t>Very costly and difficult in Maricopa County.</a:t>
            </a:r>
            <a:endParaRPr lang="en-US" sz="2600" dirty="0">
              <a:solidFill>
                <a:sysClr val="windowText" lastClr="000000"/>
              </a:solidFill>
            </a:endParaRPr>
          </a:p>
          <a:p>
            <a:pPr marL="914400" lvl="2" indent="0">
              <a:spcAft>
                <a:spcPts val="0"/>
              </a:spcAft>
              <a:buNone/>
            </a:pP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 descr="Question mark on green pastel background">
            <a:extLst>
              <a:ext uri="{FF2B5EF4-FFF2-40B4-BE49-F238E27FC236}">
                <a16:creationId xmlns:a16="http://schemas.microsoft.com/office/drawing/2014/main" id="{B4D0382F-54CC-98C9-7B54-FE256482D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81" y="108857"/>
            <a:ext cx="3971109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dirty="0"/>
              <a:t>nvite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3200" b="1" u="sng" dirty="0"/>
              <a:t>Frequently asked questions: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Why not keep the landfill open just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for the Community?</a:t>
            </a:r>
          </a:p>
          <a:p>
            <a:pPr marL="914400" lvl="2" indent="0">
              <a:spcAft>
                <a:spcPts val="0"/>
              </a:spcAft>
              <a:buNone/>
            </a:pPr>
            <a:r>
              <a:rPr lang="en-US" sz="2600" dirty="0"/>
              <a:t>It would likely cost the Community </a:t>
            </a:r>
            <a:r>
              <a:rPr lang="en-US" sz="2600" u="sng" dirty="0"/>
              <a:t>far more </a:t>
            </a:r>
            <a:r>
              <a:rPr lang="en-US" sz="2600" dirty="0"/>
              <a:t>to keep operating the landfill for its own use than to pay for solid waste disposal elsewhere.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 descr="Question mark on green pastel background">
            <a:extLst>
              <a:ext uri="{FF2B5EF4-FFF2-40B4-BE49-F238E27FC236}">
                <a16:creationId xmlns:a16="http://schemas.microsoft.com/office/drawing/2014/main" id="{27AC350C-CBE5-0C56-2035-B7C8F6C4F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307493"/>
            <a:ext cx="3615584" cy="27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89" y="414068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413" y="1826015"/>
            <a:ext cx="10018713" cy="245037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/>
              <a:t>Closure in 2035</a:t>
            </a:r>
            <a:r>
              <a:rPr lang="en-US" sz="4400" dirty="0"/>
              <a:t>  </a:t>
            </a:r>
          </a:p>
          <a:p>
            <a:r>
              <a:rPr lang="en-US" sz="3200" dirty="0"/>
              <a:t>Existing contracts with the cities of Mesa and Scottsdale expire in 2035.</a:t>
            </a:r>
          </a:p>
          <a:p>
            <a:r>
              <a:rPr lang="en-US" sz="3200" dirty="0"/>
              <a:t>The landfill would cease operating at that time.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4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383" y="181400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A: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Landfill Closes in 2035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349843"/>
              </p:ext>
            </p:extLst>
          </p:nvPr>
        </p:nvGraphicFramePr>
        <p:xfrm>
          <a:off x="1841041" y="1710642"/>
          <a:ext cx="10018714" cy="3515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357">
                  <a:extLst>
                    <a:ext uri="{9D8B030D-6E8A-4147-A177-3AD203B41FA5}">
                      <a16:colId xmlns:a16="http://schemas.microsoft.com/office/drawing/2014/main" val="2508425182"/>
                    </a:ext>
                  </a:extLst>
                </a:gridCol>
                <a:gridCol w="5009357">
                  <a:extLst>
                    <a:ext uri="{9D8B030D-6E8A-4147-A177-3AD203B41FA5}">
                      <a16:colId xmlns:a16="http://schemas.microsoft.com/office/drawing/2014/main" val="2339909657"/>
                    </a:ext>
                  </a:extLst>
                </a:gridCol>
              </a:tblGrid>
              <a:tr h="34622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92D050"/>
                          </a:solidFill>
                        </a:rPr>
                        <a:t>Pros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Cons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2295"/>
                  </a:ext>
                </a:extLst>
              </a:tr>
              <a:tr h="1384900">
                <a:tc>
                  <a:txBody>
                    <a:bodyPr/>
                    <a:lstStyle/>
                    <a:p>
                      <a:r>
                        <a:rPr lang="en-US" dirty="0"/>
                        <a:t>Maintains current legal</a:t>
                      </a:r>
                      <a:r>
                        <a:rPr lang="en-US" baseline="0" dirty="0"/>
                        <a:t> contracts with Mesa and Scottsdale.  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Landfill not</a:t>
                      </a:r>
                      <a:r>
                        <a:rPr lang="en-US" baseline="0" dirty="0"/>
                        <a:t> used to full capacity in 2049, resulting in: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Loss of well over $100 million in net cash flows to the Community.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649425528"/>
                  </a:ext>
                </a:extLst>
              </a:tr>
              <a:tr h="605894">
                <a:tc>
                  <a:txBody>
                    <a:bodyPr/>
                    <a:lstStyle/>
                    <a:p>
                      <a:r>
                        <a:rPr lang="en-US" baseline="0" dirty="0"/>
                        <a:t>Height of landfill at closure approximately 40’ shorter than total height allowed.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Loss of jobs supporting CM households and other Native American households. </a:t>
                      </a:r>
                      <a:endParaRPr lang="en-US" baseline="0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4082499573"/>
                  </a:ext>
                </a:extLst>
              </a:tr>
              <a:tr h="112523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Reduces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truck traffic, odors, and loose trash.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 will likely need to pay for trash service to help cover cost for disposal outside the Community from 2036 onward.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929590300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8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51855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</a:t>
            </a:r>
            <a:r>
              <a:rPr lang="en-US" sz="3600" dirty="0"/>
              <a:t> 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Looking East on SR87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8" y="1179861"/>
            <a:ext cx="12010825" cy="537984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02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0837"/>
            <a:ext cx="11951855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A </a:t>
            </a:r>
            <a:r>
              <a:rPr lang="en-US" sz="3600" dirty="0"/>
              <a:t>– </a:t>
            </a:r>
            <a:r>
              <a:rPr lang="en-US" sz="3200" dirty="0">
                <a:cs typeface="Calibri" panose="020F0502020204030204" pitchFamily="34" charset="0"/>
              </a:rPr>
              <a:t>Looking North from Thomas Road in Lehi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" y="1141650"/>
            <a:ext cx="1197292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9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273114"/>
            <a:ext cx="8209210" cy="53419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  <a:p>
            <a:pPr lvl="1">
              <a:spcAft>
                <a:spcPts val="0"/>
              </a:spcAft>
            </a:pPr>
            <a:r>
              <a:rPr lang="en-US" sz="3200" dirty="0"/>
              <a:t>About the Salt River Landfill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(SRLF)</a:t>
            </a:r>
          </a:p>
          <a:p>
            <a:pPr lvl="1"/>
            <a:r>
              <a:rPr lang="en-US" sz="3200" dirty="0"/>
              <a:t>What It Is  </a:t>
            </a:r>
            <a:r>
              <a:rPr lang="en-US" sz="3200" u="sng" dirty="0"/>
              <a:t>vs</a:t>
            </a:r>
            <a:r>
              <a:rPr lang="en-US" sz="3200" dirty="0"/>
              <a:t>  What It is Not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33" y="1510709"/>
            <a:ext cx="4652630" cy="34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89" y="414068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 B: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413" y="1826015"/>
            <a:ext cx="10018713" cy="245037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/>
              <a:t>Closure at Full Height</a:t>
            </a:r>
            <a:endParaRPr lang="en-US" sz="4400" dirty="0"/>
          </a:p>
          <a:p>
            <a:r>
              <a:rPr lang="en-US" sz="3200" dirty="0"/>
              <a:t>Estimated full capacity in 2049-2050.</a:t>
            </a:r>
          </a:p>
          <a:p>
            <a:r>
              <a:rPr lang="en-US" sz="3200" dirty="0"/>
              <a:t>The landfill would cease operating upon reaching full height.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67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1711"/>
            <a:ext cx="10018713" cy="145096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B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Landfill Operates to Full Height Approved by Council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545012"/>
              </p:ext>
            </p:extLst>
          </p:nvPr>
        </p:nvGraphicFramePr>
        <p:xfrm>
          <a:off x="2035476" y="1414732"/>
          <a:ext cx="10018714" cy="4006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357">
                  <a:extLst>
                    <a:ext uri="{9D8B030D-6E8A-4147-A177-3AD203B41FA5}">
                      <a16:colId xmlns:a16="http://schemas.microsoft.com/office/drawing/2014/main" val="2508425182"/>
                    </a:ext>
                  </a:extLst>
                </a:gridCol>
                <a:gridCol w="5009357">
                  <a:extLst>
                    <a:ext uri="{9D8B030D-6E8A-4147-A177-3AD203B41FA5}">
                      <a16:colId xmlns:a16="http://schemas.microsoft.com/office/drawing/2014/main" val="2339909657"/>
                    </a:ext>
                  </a:extLst>
                </a:gridCol>
              </a:tblGrid>
              <a:tr h="29746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92D050"/>
                          </a:solidFill>
                        </a:rPr>
                        <a:t>Pros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Cons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2295"/>
                  </a:ext>
                </a:extLst>
              </a:tr>
              <a:tr h="79919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Steady, recession-resistant cash flow to</a:t>
                      </a:r>
                      <a:r>
                        <a:rPr lang="en-US" baseline="0" dirty="0"/>
                        <a:t> the Community of well over $100M from 2036-2049.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Views of landfill, especially</a:t>
                      </a:r>
                      <a:r>
                        <a:rPr lang="en-US" baseline="0" dirty="0"/>
                        <a:t> from Community residential areas along SR87.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Approx. 140 feet above the natural terrain.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3177924082"/>
                  </a:ext>
                </a:extLst>
              </a:tr>
              <a:tr h="7938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Employment supporting CM and other Native American households. </a:t>
                      </a:r>
                      <a:endParaRPr lang="en-US" baseline="0" dirty="0"/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Landfill truck traffic, odors, and loose trash.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649425528"/>
                  </a:ext>
                </a:extLst>
              </a:tr>
              <a:tr h="739123">
                <a:tc>
                  <a:txBody>
                    <a:bodyPr/>
                    <a:lstStyle/>
                    <a:p>
                      <a:r>
                        <a:rPr lang="en-US" dirty="0"/>
                        <a:t> CMs may avoid paying for outside trash service until 2049.</a:t>
                      </a:r>
                    </a:p>
                    <a:p>
                      <a:endParaRPr lang="en-US" dirty="0"/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After 2049, CMs will likely need to pay for trash service to pay for disposal outside the Community.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4082499573"/>
                  </a:ext>
                </a:extLst>
              </a:tr>
              <a:tr h="7440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additional capital costs</a:t>
                      </a:r>
                      <a:r>
                        <a:rPr lang="en-US" baseline="0" dirty="0"/>
                        <a:t> for landfill to be operated to full capacity.</a:t>
                      </a:r>
                      <a:endParaRPr lang="en-US" dirty="0"/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CMs would no longer be able to drop off bulk waste at the landfill after it closes.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3223697688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7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51855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Alternative B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200" dirty="0"/>
              <a:t>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Looking East on SR87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637A9-119A-49DA-BD12-AAC58B377D8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" y="1543049"/>
            <a:ext cx="120205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5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" y="1514475"/>
            <a:ext cx="11991975" cy="534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51855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Alternative B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/>
              <a:t>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Looking North from Thomas Road in Lehi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89" y="414068"/>
            <a:ext cx="10018713" cy="1752599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413" y="1826015"/>
            <a:ext cx="10018713" cy="24503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Open a New Landfill</a:t>
            </a:r>
            <a:endParaRPr lang="en-US" sz="4400" dirty="0"/>
          </a:p>
          <a:p>
            <a:r>
              <a:rPr lang="en-US" sz="3200" dirty="0"/>
              <a:t>SRLF winds down operations at the current site.</a:t>
            </a:r>
          </a:p>
          <a:p>
            <a:r>
              <a:rPr lang="en-US" sz="3200" dirty="0"/>
              <a:t>SRLF develops a new, nearby site in the Community.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73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336" y="-12224"/>
            <a:ext cx="10018713" cy="961465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09782"/>
              </p:ext>
            </p:extLst>
          </p:nvPr>
        </p:nvGraphicFramePr>
        <p:xfrm>
          <a:off x="1676336" y="646396"/>
          <a:ext cx="9959164" cy="502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9582">
                  <a:extLst>
                    <a:ext uri="{9D8B030D-6E8A-4147-A177-3AD203B41FA5}">
                      <a16:colId xmlns:a16="http://schemas.microsoft.com/office/drawing/2014/main" val="2508425182"/>
                    </a:ext>
                  </a:extLst>
                </a:gridCol>
                <a:gridCol w="4979582">
                  <a:extLst>
                    <a:ext uri="{9D8B030D-6E8A-4147-A177-3AD203B41FA5}">
                      <a16:colId xmlns:a16="http://schemas.microsoft.com/office/drawing/2014/main" val="2339909657"/>
                    </a:ext>
                  </a:extLst>
                </a:gridCol>
              </a:tblGrid>
              <a:tr h="3671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92D050"/>
                          </a:solidFill>
                        </a:rPr>
                        <a:t>Pros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Cons</a:t>
                      </a:r>
                    </a:p>
                  </a:txBody>
                  <a:tcPr marL="91079" marR="91079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92295"/>
                  </a:ext>
                </a:extLst>
              </a:tr>
              <a:tr h="633676">
                <a:tc>
                  <a:txBody>
                    <a:bodyPr/>
                    <a:lstStyle/>
                    <a:p>
                      <a:r>
                        <a:rPr lang="en-US" dirty="0"/>
                        <a:t>Community can maximize steady, recession-resistant cash flows of well over $300M through at least 2055.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 of additional land space.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1408657406"/>
                  </a:ext>
                </a:extLst>
              </a:tr>
              <a:tr h="6336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Could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limit final height of </a:t>
                      </a:r>
                      <a:r>
                        <a:rPr lang="en-US" i="1" baseline="0" dirty="0">
                          <a:solidFill>
                            <a:schemeClr val="tx1"/>
                          </a:solidFill>
                        </a:rPr>
                        <a:t>existing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landfill to an estimated 90 feet above natural terrain and limit the height of the</a:t>
                      </a:r>
                      <a:r>
                        <a:rPr lang="en-US" i="1" baseline="0" dirty="0">
                          <a:solidFill>
                            <a:schemeClr val="tx1"/>
                          </a:solidFill>
                        </a:rPr>
                        <a:t> new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landfill.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Views of  new and existing landfill—especially</a:t>
                      </a:r>
                      <a:r>
                        <a:rPr lang="en-US" baseline="0" dirty="0"/>
                        <a:t> from Community residential areas along SR87.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649425528"/>
                  </a:ext>
                </a:extLst>
              </a:tr>
              <a:tr h="7150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Maintains employment supporting CM and other Native American households.</a:t>
                      </a:r>
                      <a:endParaRPr lang="en-US" baseline="0" dirty="0"/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Costs of designing</a:t>
                      </a:r>
                      <a:r>
                        <a:rPr lang="en-US" baseline="0" dirty="0"/>
                        <a:t> and constructing</a:t>
                      </a:r>
                      <a:r>
                        <a:rPr lang="en-US" dirty="0"/>
                        <a:t> a new landfill.</a:t>
                      </a:r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4082499573"/>
                  </a:ext>
                </a:extLst>
              </a:tr>
              <a:tr h="750876">
                <a:tc>
                  <a:txBody>
                    <a:bodyPr/>
                    <a:lstStyle/>
                    <a:p>
                      <a:r>
                        <a:rPr lang="en-US" dirty="0"/>
                        <a:t>CMs will likely need to pay for trash service to help cover cost for disposal outside the Community from 2036 onward.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Landfill truck traffic, odors and loose trash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2141944"/>
                  </a:ext>
                </a:extLst>
              </a:tr>
              <a:tr h="6723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Environmental Regulatory Burden for new landfill and monitoring of closed landfill</a:t>
                      </a:r>
                      <a:endParaRPr lang="en-US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2929590300"/>
                  </a:ext>
                </a:extLst>
              </a:tr>
              <a:tr h="525331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 marL="91079" marR="91079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079" marR="91079"/>
                </a:tc>
                <a:extLst>
                  <a:ext uri="{0D108BD9-81ED-4DB2-BD59-A6C34878D82A}">
                    <a16:rowId xmlns:a16="http://schemas.microsoft.com/office/drawing/2014/main" val="731393394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94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889" y="414068"/>
            <a:ext cx="10018713" cy="1752599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413" y="1826015"/>
            <a:ext cx="10018713" cy="36865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Important Note:</a:t>
            </a:r>
            <a:endParaRPr lang="en-US" sz="4400" dirty="0"/>
          </a:p>
          <a:p>
            <a:r>
              <a:rPr lang="en-US" sz="2800" dirty="0"/>
              <a:t>A new location for a landfill has </a:t>
            </a:r>
            <a:r>
              <a:rPr lang="en-US" sz="2800" u="sng" dirty="0"/>
              <a:t>not</a:t>
            </a:r>
            <a:r>
              <a:rPr lang="en-US" sz="2800" dirty="0"/>
              <a:t> been fully studied and has not been approved by Tribal Council.</a:t>
            </a:r>
          </a:p>
          <a:p>
            <a:r>
              <a:rPr lang="en-US" sz="2800" dirty="0"/>
              <a:t>The following photo simulations for a location just north of the existing landfill are </a:t>
            </a:r>
            <a:r>
              <a:rPr lang="en-US" sz="2800" u="sng" dirty="0"/>
              <a:t>strictly for demonstration purposes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80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63" y="116474"/>
            <a:ext cx="3573583" cy="30156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 </a:t>
            </a:r>
            <a:r>
              <a:rPr lang="en-US" sz="3600" dirty="0"/>
              <a:t>New Landfill location 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600" u="sng" dirty="0"/>
              <a:t>For presentation purposes only</a:t>
            </a:r>
            <a:r>
              <a:rPr lang="en-US" sz="3600" dirty="0"/>
              <a:t>.)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33901" y="116474"/>
            <a:ext cx="7658100" cy="6741526"/>
            <a:chOff x="4314614" y="2"/>
            <a:chExt cx="7877389" cy="6780107"/>
          </a:xfrm>
        </p:grpSpPr>
        <p:grpSp>
          <p:nvGrpSpPr>
            <p:cNvPr id="14" name="Group 13"/>
            <p:cNvGrpSpPr/>
            <p:nvPr/>
          </p:nvGrpSpPr>
          <p:grpSpPr>
            <a:xfrm>
              <a:off x="4314614" y="2"/>
              <a:ext cx="7877389" cy="6780107"/>
              <a:chOff x="2020108" y="1914727"/>
              <a:chExt cx="8602470" cy="671558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20108" y="1914727"/>
                <a:ext cx="8602470" cy="6715587"/>
                <a:chOff x="2210755" y="142415"/>
                <a:chExt cx="8602470" cy="6715587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0755" y="142415"/>
                  <a:ext cx="8602470" cy="6715587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sp>
              <p:nvSpPr>
                <p:cNvPr id="7" name="Freeform 6"/>
                <p:cNvSpPr/>
                <p:nvPr/>
              </p:nvSpPr>
              <p:spPr>
                <a:xfrm>
                  <a:off x="5741088" y="2654710"/>
                  <a:ext cx="2199444" cy="994979"/>
                </a:xfrm>
                <a:custGeom>
                  <a:avLst/>
                  <a:gdLst>
                    <a:gd name="connsiteX0" fmla="*/ 0 w 2410140"/>
                    <a:gd name="connsiteY0" fmla="*/ 793287 h 1144514"/>
                    <a:gd name="connsiteX1" fmla="*/ 102946 w 2410140"/>
                    <a:gd name="connsiteY1" fmla="*/ 1144514 h 1144514"/>
                    <a:gd name="connsiteX2" fmla="*/ 2410140 w 2410140"/>
                    <a:gd name="connsiteY2" fmla="*/ 457200 h 1144514"/>
                    <a:gd name="connsiteX3" fmla="*/ 2328389 w 2410140"/>
                    <a:gd name="connsiteY3" fmla="*/ 311865 h 1144514"/>
                    <a:gd name="connsiteX4" fmla="*/ 1774299 w 2410140"/>
                    <a:gd name="connsiteY4" fmla="*/ 136252 h 1144514"/>
                    <a:gd name="connsiteX5" fmla="*/ 1580519 w 2410140"/>
                    <a:gd name="connsiteY5" fmla="*/ 24223 h 1144514"/>
                    <a:gd name="connsiteX6" fmla="*/ 1501796 w 2410140"/>
                    <a:gd name="connsiteY6" fmla="*/ 0 h 1144514"/>
                    <a:gd name="connsiteX7" fmla="*/ 1456379 w 2410140"/>
                    <a:gd name="connsiteY7" fmla="*/ 24223 h 1144514"/>
                    <a:gd name="connsiteX8" fmla="*/ 1380683 w 2410140"/>
                    <a:gd name="connsiteY8" fmla="*/ 54501 h 1144514"/>
                    <a:gd name="connsiteX9" fmla="*/ 1323155 w 2410140"/>
                    <a:gd name="connsiteY9" fmla="*/ 112029 h 1144514"/>
                    <a:gd name="connsiteX10" fmla="*/ 1244432 w 2410140"/>
                    <a:gd name="connsiteY10" fmla="*/ 184697 h 1144514"/>
                    <a:gd name="connsiteX11" fmla="*/ 1168736 w 2410140"/>
                    <a:gd name="connsiteY11" fmla="*/ 260392 h 1144514"/>
                    <a:gd name="connsiteX12" fmla="*/ 1090013 w 2410140"/>
                    <a:gd name="connsiteY12" fmla="*/ 272503 h 1144514"/>
                    <a:gd name="connsiteX13" fmla="*/ 993123 w 2410140"/>
                    <a:gd name="connsiteY13" fmla="*/ 263420 h 1144514"/>
                    <a:gd name="connsiteX14" fmla="*/ 835677 w 2410140"/>
                    <a:gd name="connsiteY14" fmla="*/ 245253 h 1144514"/>
                    <a:gd name="connsiteX15" fmla="*/ 750898 w 2410140"/>
                    <a:gd name="connsiteY15" fmla="*/ 248281 h 1144514"/>
                    <a:gd name="connsiteX16" fmla="*/ 660063 w 2410140"/>
                    <a:gd name="connsiteY16" fmla="*/ 266448 h 1144514"/>
                    <a:gd name="connsiteX17" fmla="*/ 614646 w 2410140"/>
                    <a:gd name="connsiteY17" fmla="*/ 336087 h 1144514"/>
                    <a:gd name="connsiteX18" fmla="*/ 526840 w 2410140"/>
                    <a:gd name="connsiteY18" fmla="*/ 463256 h 1144514"/>
                    <a:gd name="connsiteX19" fmla="*/ 466283 w 2410140"/>
                    <a:gd name="connsiteY19" fmla="*/ 560146 h 1144514"/>
                    <a:gd name="connsiteX20" fmla="*/ 414810 w 2410140"/>
                    <a:gd name="connsiteY20" fmla="*/ 620702 h 1144514"/>
                    <a:gd name="connsiteX21" fmla="*/ 317920 w 2410140"/>
                    <a:gd name="connsiteY21" fmla="*/ 669147 h 1144514"/>
                    <a:gd name="connsiteX22" fmla="*/ 81751 w 2410140"/>
                    <a:gd name="connsiteY22" fmla="*/ 756954 h 1144514"/>
                    <a:gd name="connsiteX23" fmla="*/ 0 w 2410140"/>
                    <a:gd name="connsiteY23" fmla="*/ 793287 h 1144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10140" h="1144514">
                      <a:moveTo>
                        <a:pt x="0" y="793287"/>
                      </a:moveTo>
                      <a:lnTo>
                        <a:pt x="102946" y="1144514"/>
                      </a:lnTo>
                      <a:lnTo>
                        <a:pt x="2410140" y="457200"/>
                      </a:lnTo>
                      <a:lnTo>
                        <a:pt x="2328389" y="311865"/>
                      </a:lnTo>
                      <a:lnTo>
                        <a:pt x="1774299" y="136252"/>
                      </a:lnTo>
                      <a:lnTo>
                        <a:pt x="1580519" y="24223"/>
                      </a:lnTo>
                      <a:lnTo>
                        <a:pt x="1501796" y="0"/>
                      </a:lnTo>
                      <a:lnTo>
                        <a:pt x="1456379" y="24223"/>
                      </a:lnTo>
                      <a:lnTo>
                        <a:pt x="1380683" y="54501"/>
                      </a:lnTo>
                      <a:lnTo>
                        <a:pt x="1323155" y="112029"/>
                      </a:lnTo>
                      <a:lnTo>
                        <a:pt x="1244432" y="184697"/>
                      </a:lnTo>
                      <a:lnTo>
                        <a:pt x="1168736" y="260392"/>
                      </a:lnTo>
                      <a:lnTo>
                        <a:pt x="1090013" y="272503"/>
                      </a:lnTo>
                      <a:lnTo>
                        <a:pt x="993123" y="263420"/>
                      </a:lnTo>
                      <a:lnTo>
                        <a:pt x="835677" y="245253"/>
                      </a:lnTo>
                      <a:lnTo>
                        <a:pt x="750898" y="248281"/>
                      </a:lnTo>
                      <a:lnTo>
                        <a:pt x="660063" y="266448"/>
                      </a:lnTo>
                      <a:lnTo>
                        <a:pt x="614646" y="336087"/>
                      </a:lnTo>
                      <a:lnTo>
                        <a:pt x="526840" y="463256"/>
                      </a:lnTo>
                      <a:lnTo>
                        <a:pt x="466283" y="560146"/>
                      </a:lnTo>
                      <a:lnTo>
                        <a:pt x="414810" y="620702"/>
                      </a:lnTo>
                      <a:lnTo>
                        <a:pt x="317920" y="669147"/>
                      </a:lnTo>
                      <a:lnTo>
                        <a:pt x="81751" y="756954"/>
                      </a:lnTo>
                      <a:lnTo>
                        <a:pt x="0" y="793287"/>
                      </a:lnTo>
                      <a:close/>
                    </a:path>
                  </a:pathLst>
                </a:custGeom>
                <a:solidFill>
                  <a:schemeClr val="accent1">
                    <a:alpha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6298414" y="2800937"/>
                  <a:ext cx="140924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n w="9525">
                        <a:solidFill>
                          <a:schemeClr val="tx2">
                            <a:lumMod val="75000"/>
                          </a:schemeClr>
                        </a:solidFill>
                        <a:prstDash val="solid"/>
                      </a:ln>
                    </a:rPr>
                    <a:t>Salt River Landfill</a:t>
                  </a: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5708821" y="2725548"/>
                <a:ext cx="1260390" cy="1511054"/>
              </a:xfrm>
              <a:prstGeom prst="rect">
                <a:avLst/>
              </a:prstGeom>
              <a:solidFill>
                <a:schemeClr val="accent6"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618371" y="865502"/>
              <a:ext cx="14327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n w="9525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rgbClr val="C00000"/>
                  </a:solidFill>
                </a:rPr>
                <a:t>New Landfill</a:t>
              </a:r>
            </a:p>
            <a:p>
              <a:r>
                <a:rPr lang="en-US" sz="1600" b="1" dirty="0">
                  <a:ln w="9525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rgbClr val="C00000"/>
                  </a:solidFill>
                </a:rPr>
                <a:t> </a:t>
              </a:r>
            </a:p>
            <a:p>
              <a:endParaRPr lang="en-US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999846" y="2093495"/>
            <a:ext cx="4057521" cy="904687"/>
          </a:xfrm>
          <a:prstGeom prst="straightConnector1">
            <a:avLst/>
          </a:prstGeom>
          <a:ln w="28575" cap="sq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45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51855" cy="17525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</a:t>
            </a:r>
            <a:r>
              <a:rPr lang="en-US" sz="3600" dirty="0"/>
              <a:t> –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Looking East on SR87</a:t>
            </a:r>
            <a:endParaRPr lang="en-US" sz="3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" y="1181448"/>
            <a:ext cx="120110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3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" y="1299577"/>
            <a:ext cx="12001500" cy="535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739" y="-222931"/>
            <a:ext cx="12293029" cy="193239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 C</a:t>
            </a:r>
            <a:r>
              <a:rPr lang="en-US" sz="3600" dirty="0"/>
              <a:t> </a:t>
            </a:r>
            <a:r>
              <a:rPr lang="en-US" sz="3200" dirty="0"/>
              <a:t>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Looking North from Thomas Road in Lehi</a:t>
            </a:r>
            <a:endParaRPr lang="en-US" sz="3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9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273114"/>
            <a:ext cx="8209210" cy="53419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nvite</a:t>
            </a:r>
          </a:p>
          <a:p>
            <a:pPr lvl="1"/>
            <a:r>
              <a:rPr lang="en-US" sz="3200" dirty="0"/>
              <a:t>Questions from Community Members </a:t>
            </a:r>
          </a:p>
          <a:p>
            <a:pPr lvl="1"/>
            <a:r>
              <a:rPr lang="en-US" sz="3200" dirty="0"/>
              <a:t>Feedback for Tribal Council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70EB2-672A-C4B9-EDEF-CB343CBCD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13" y="609898"/>
            <a:ext cx="2124910" cy="49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76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058" y="2375260"/>
            <a:ext cx="8209210" cy="2109653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0000" dirty="0"/>
              <a:t>I</a:t>
            </a:r>
            <a:r>
              <a:rPr lang="en-US" sz="9600" dirty="0"/>
              <a:t>nitiate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0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nitiate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b="1" dirty="0"/>
              <a:t>Tribal Council and Salt River Landfill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b="1" dirty="0"/>
              <a:t>will: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Gather feedback from Community members.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Consider landfill feedback in conjunction with plans and goals for the Community as a whole.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Prepare a strategic plan for the landfill’s future.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0DEC8-FA9D-A379-E59E-C2771F3BA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1" y="149345"/>
            <a:ext cx="3484068" cy="25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438" y="338052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Thank You</a:t>
            </a:r>
            <a:r>
              <a:rPr lang="en-US" dirty="0"/>
              <a:t> for  </a:t>
            </a:r>
            <a:br>
              <a:rPr lang="en-US" dirty="0"/>
            </a:br>
            <a:r>
              <a:rPr lang="en-US" dirty="0"/>
              <a:t>Your Opinions and Comments!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42</a:t>
            </a:fld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178170" y="1734739"/>
            <a:ext cx="8610600" cy="501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Watch this presentation again or share with others by visiting: </a:t>
            </a:r>
            <a:r>
              <a:rPr lang="en-US" sz="2000" b="1" dirty="0"/>
              <a:t>  </a:t>
            </a:r>
            <a:r>
              <a:rPr lang="en-US" sz="2000" dirty="0">
                <a:hlinkClick r:id="rId2"/>
              </a:rPr>
              <a:t>https://www.srpmic-nsn.gov/government/1879-phc/</a:t>
            </a:r>
            <a:r>
              <a:rPr lang="en-US" sz="2000" dirty="0"/>
              <a:t>.  The presentation will be available until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December 31st, 2023 </a:t>
            </a:r>
            <a:r>
              <a:rPr lang="en-US" sz="2000" dirty="0"/>
              <a:t>for comments and input.</a:t>
            </a:r>
          </a:p>
          <a:p>
            <a:pPr marL="0" indent="0">
              <a:buNone/>
            </a:pPr>
            <a:r>
              <a:rPr lang="en-US" b="1" dirty="0"/>
              <a:t>Provide additional comments and questions:</a:t>
            </a:r>
          </a:p>
          <a:p>
            <a:r>
              <a:rPr lang="en-US" sz="2000" dirty="0"/>
              <a:t>By Phone-- (623) 282-5757</a:t>
            </a:r>
          </a:p>
          <a:p>
            <a:r>
              <a:rPr lang="en-US" sz="2000" dirty="0"/>
              <a:t>By Text--  623-282-5757</a:t>
            </a:r>
          </a:p>
          <a:p>
            <a:r>
              <a:rPr lang="en-US" sz="2000" dirty="0"/>
              <a:t>By Email---  </a:t>
            </a:r>
            <a:r>
              <a:rPr lang="en-US" sz="2000" dirty="0">
                <a:solidFill>
                  <a:srgbClr val="0000FF"/>
                </a:solidFill>
              </a:rPr>
              <a:t>public_hearing_comments</a:t>
            </a:r>
            <a:r>
              <a:rPr lang="en-US" sz="20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000" dirty="0">
                <a:hlinkClick r:id="rId3"/>
              </a:rPr>
              <a:t>SRPMIC-nsn.gov</a:t>
            </a:r>
            <a:r>
              <a:rPr lang="en-US" sz="2000" dirty="0"/>
              <a:t>  </a:t>
            </a:r>
            <a:endParaRPr lang="en-US" sz="2000" b="1" dirty="0"/>
          </a:p>
          <a:p>
            <a:r>
              <a:rPr lang="en-US" sz="2000" dirty="0"/>
              <a:t>By Mail-- Send your written comments to  Attn: Public Comments-Landfill, Community Development Department, 10005 E. Osborn Rd, Scottsdale AZ, 85256</a:t>
            </a:r>
          </a:p>
          <a:p>
            <a:pPr marL="109537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4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273114"/>
            <a:ext cx="8209210" cy="53419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nitiate</a:t>
            </a:r>
          </a:p>
          <a:p>
            <a:pPr lvl="1">
              <a:spcAft>
                <a:spcPts val="0"/>
              </a:spcAft>
            </a:pPr>
            <a:r>
              <a:rPr lang="en-US" sz="3200" dirty="0"/>
              <a:t>A strategic plan for the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future of SRLF.</a:t>
            </a:r>
          </a:p>
          <a:p>
            <a:pPr lvl="1"/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 descr="Wooden puzzle">
            <a:extLst>
              <a:ext uri="{FF2B5EF4-FFF2-40B4-BE49-F238E27FC236}">
                <a16:creationId xmlns:a16="http://schemas.microsoft.com/office/drawing/2014/main" id="{4B813312-EC8F-D33E-5715-02ED2447D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07" y="312576"/>
            <a:ext cx="4888099" cy="32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1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058" y="2375260"/>
            <a:ext cx="8209210" cy="2109653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0000" dirty="0"/>
              <a:t>I</a:t>
            </a:r>
            <a:r>
              <a:rPr lang="en-US" sz="9600" dirty="0"/>
              <a:t>nform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7042" y="1358537"/>
            <a:ext cx="5229811" cy="4951756"/>
          </a:xfrm>
        </p:spPr>
        <p:txBody>
          <a:bodyPr anchor="t">
            <a:normAutofit lnSpcReduction="10000"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Salt River Landfill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does not accept liquid waste.</a:t>
            </a:r>
          </a:p>
          <a:p>
            <a:pPr marL="914400" lvl="2" indent="0">
              <a:buNone/>
            </a:pPr>
            <a:r>
              <a:rPr lang="en-US" sz="3000" dirty="0"/>
              <a:t>SRLF accepts: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Solid waste (garbage)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Construction and demolition debris</a:t>
            </a:r>
          </a:p>
          <a:p>
            <a:pPr lvl="2">
              <a:spcAft>
                <a:spcPts val="0"/>
              </a:spcAft>
            </a:pPr>
            <a:r>
              <a:rPr lang="en-US" sz="2600" dirty="0"/>
              <a:t>Yard waste, dirt, rocks, appliances and electronics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US" sz="2400" dirty="0"/>
              <a:t>*Most waste comes from SRPMIC, Scottsdale, and Mesa.</a:t>
            </a:r>
          </a:p>
          <a:p>
            <a:pPr lvl="1">
              <a:spcAft>
                <a:spcPts val="0"/>
              </a:spcAft>
            </a:pP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344" y="833119"/>
            <a:ext cx="5524502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6110344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Salt River Landfill has been open for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200" dirty="0"/>
              <a:t>20 years.</a:t>
            </a:r>
          </a:p>
          <a:p>
            <a:pPr marL="914400" lvl="2" indent="0">
              <a:buNone/>
            </a:pPr>
            <a:r>
              <a:rPr lang="en-US" sz="3000" dirty="0"/>
              <a:t>Salt River Landfill has been open at its present site since 1993—30 years.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14340-F2BA-D8A9-99B0-FBDF2D9F7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06" y="106761"/>
            <a:ext cx="3996857" cy="22368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06618-74BD-A605-5845-BAF0779EB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90" y="1821674"/>
            <a:ext cx="2281992" cy="321465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03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856" y="0"/>
            <a:ext cx="7081197" cy="144562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9600" dirty="0"/>
              <a:t>I</a:t>
            </a:r>
            <a:r>
              <a:rPr lang="en-US" sz="4000" dirty="0"/>
              <a:t>nform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869" y="1663337"/>
            <a:ext cx="8957080" cy="4951756"/>
          </a:xfrm>
        </p:spPr>
        <p:txBody>
          <a:bodyPr anchor="t"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endParaRPr lang="en-US" sz="3200" dirty="0"/>
          </a:p>
          <a:p>
            <a:pPr marL="457200" lvl="1" indent="0">
              <a:spcAft>
                <a:spcPts val="0"/>
              </a:spcAft>
              <a:buNone/>
            </a:pPr>
            <a:endParaRPr lang="en-US" sz="3200" dirty="0"/>
          </a:p>
          <a:p>
            <a:pPr marL="457200" lvl="1" indent="0">
              <a:spcAft>
                <a:spcPts val="0"/>
              </a:spcAft>
              <a:buNone/>
            </a:pPr>
            <a:r>
              <a:rPr lang="en-US" sz="3200" dirty="0"/>
              <a:t>The landfill follows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Environment Protection Agency (EPA)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Regulations to safeguard air quality for the Community and surrounding areas.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 descr="A blue sky with clouds">
            <a:extLst>
              <a:ext uri="{FF2B5EF4-FFF2-40B4-BE49-F238E27FC236}">
                <a16:creationId xmlns:a16="http://schemas.microsoft.com/office/drawing/2014/main" id="{B0742F8B-AE13-0EF9-E748-E46EE7CD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81748" y="150417"/>
            <a:ext cx="4545863" cy="30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10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24821</TotalTime>
  <Words>1598</Words>
  <Application>Microsoft Office PowerPoint</Application>
  <PresentationFormat>Widescreen</PresentationFormat>
  <Paragraphs>289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Corbel</vt:lpstr>
      <vt:lpstr>Wingdings</vt:lpstr>
      <vt:lpstr>Parallax</vt:lpstr>
      <vt:lpstr>The Future   of the Landfill</vt:lpstr>
      <vt:lpstr>Why are We Here?</vt:lpstr>
      <vt:lpstr>PowerPoint Presentation</vt:lpstr>
      <vt:lpstr>PowerPoint Presentation</vt:lpstr>
      <vt:lpstr>PowerPoint Presentation</vt:lpstr>
      <vt:lpstr>PowerPoint Presentation</vt:lpstr>
      <vt:lpstr>Inform</vt:lpstr>
      <vt:lpstr>Inform</vt:lpstr>
      <vt:lpstr>Inform</vt:lpstr>
      <vt:lpstr>Inform</vt:lpstr>
      <vt:lpstr>Protecting Groundwater</vt:lpstr>
      <vt:lpstr>Inform</vt:lpstr>
      <vt:lpstr>Projected Full Height - Looking East on SR87</vt:lpstr>
      <vt:lpstr>PowerPoint Presentation</vt:lpstr>
      <vt:lpstr>Inform</vt:lpstr>
      <vt:lpstr>Inform</vt:lpstr>
      <vt:lpstr>Inform</vt:lpstr>
      <vt:lpstr>Inform</vt:lpstr>
      <vt:lpstr>Uses for a Closed Landfill</vt:lpstr>
      <vt:lpstr>Uses for a Closed Landfill</vt:lpstr>
      <vt:lpstr>Uses for a Closed Landfill</vt:lpstr>
      <vt:lpstr>PowerPoint Presentation</vt:lpstr>
      <vt:lpstr>Invite</vt:lpstr>
      <vt:lpstr>Invite</vt:lpstr>
      <vt:lpstr>Invite</vt:lpstr>
      <vt:lpstr>Alternative A </vt:lpstr>
      <vt:lpstr>Alternative A:   Landfill Closes in 2035</vt:lpstr>
      <vt:lpstr>Alternative A – Looking East on SR87</vt:lpstr>
      <vt:lpstr>Alternative A – Looking North from Thomas Road in Lehi</vt:lpstr>
      <vt:lpstr>Alternative  B: </vt:lpstr>
      <vt:lpstr>Alternative B Landfill Operates to Full Height Approved by Council</vt:lpstr>
      <vt:lpstr>Alternative B – Looking East on SR87</vt:lpstr>
      <vt:lpstr>Alternative B – Looking North from Thomas Road in Lehi</vt:lpstr>
      <vt:lpstr>Alternative C: </vt:lpstr>
      <vt:lpstr>Alternative C </vt:lpstr>
      <vt:lpstr>Alternative C: </vt:lpstr>
      <vt:lpstr>Alternative C New Landfill location  (For presentation purposes only.)</vt:lpstr>
      <vt:lpstr>Alternative C – Looking East on SR87</vt:lpstr>
      <vt:lpstr>Alternative C – Looking North from Thomas Road in Lehi</vt:lpstr>
      <vt:lpstr>PowerPoint Presentation</vt:lpstr>
      <vt:lpstr>Initiate</vt:lpstr>
      <vt:lpstr>Thank You for   Your Opinions and Comments! </vt:lpstr>
    </vt:vector>
  </TitlesOfParts>
  <Company>Salt River Pima-Maricopa Indian Community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Colver, Suzanne</dc:creator>
  <cp:lastModifiedBy>Colver, Suzanne</cp:lastModifiedBy>
  <cp:revision>306</cp:revision>
  <cp:lastPrinted>2023-09-14T15:41:06Z</cp:lastPrinted>
  <dcterms:created xsi:type="dcterms:W3CDTF">2020-02-28T22:40:22Z</dcterms:created>
  <dcterms:modified xsi:type="dcterms:W3CDTF">2023-09-15T01:01:37Z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243737123</vt:i4>
  </property>
  <property fmtid="{D5CDD505-2E9C-101B-9397-08002B2CF9AE}" pid="3" name="_NewReviewCycle">
    <vt:lpwstr/>
  </property>
  <property fmtid="{D5CDD505-2E9C-101B-9397-08002B2CF9AE}" pid="4" name="_EmailSubject">
    <vt:lpwstr>Large size powerpoint for Public Hearing Page</vt:lpwstr>
  </property>
  <property fmtid="{D5CDD505-2E9C-101B-9397-08002B2CF9AE}" pid="5" name="_AuthorEmail">
    <vt:lpwstr>Suzanne.Colver@SRPMIC-nsn.gov</vt:lpwstr>
  </property>
  <property fmtid="{D5CDD505-2E9C-101B-9397-08002B2CF9AE}" pid="6" name="_AuthorEmailDisplayName">
    <vt:lpwstr>Colver, Suzanne</vt:lpwstr>
  </property>
</Properties>
</file>